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26"/>
  </p:notesMasterIdLst>
  <p:handoutMasterIdLst>
    <p:handoutMasterId r:id="rId27"/>
  </p:handoutMasterIdLst>
  <p:sldIdLst>
    <p:sldId id="1560" r:id="rId5"/>
    <p:sldId id="1569" r:id="rId6"/>
    <p:sldId id="1591" r:id="rId7"/>
    <p:sldId id="1592" r:id="rId8"/>
    <p:sldId id="1593" r:id="rId9"/>
    <p:sldId id="1594" r:id="rId10"/>
    <p:sldId id="1595" r:id="rId11"/>
    <p:sldId id="1596" r:id="rId12"/>
    <p:sldId id="1597" r:id="rId13"/>
    <p:sldId id="1598" r:id="rId14"/>
    <p:sldId id="1600" r:id="rId15"/>
    <p:sldId id="1601" r:id="rId16"/>
    <p:sldId id="1602" r:id="rId17"/>
    <p:sldId id="1603" r:id="rId18"/>
    <p:sldId id="1604" r:id="rId19"/>
    <p:sldId id="1605" r:id="rId20"/>
    <p:sldId id="1587" r:id="rId21"/>
    <p:sldId id="1588" r:id="rId22"/>
    <p:sldId id="1607" r:id="rId23"/>
    <p:sldId id="1608" r:id="rId24"/>
    <p:sldId id="1589" r:id="rId25"/>
  </p:sldIdLst>
  <p:sldSz cx="12436475" cy="6994525"/>
  <p:notesSz cx="7104063" cy="10234613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662A55AF-265B-42B3-9CB6-40C6288A9B30}">
          <p14:sldIdLst>
            <p14:sldId id="1560"/>
          </p14:sldIdLst>
        </p14:section>
        <p14:section name="Main" id="{40B2B39E-9CDC-46B4-8BD3-EC8784DB9ACA}">
          <p14:sldIdLst>
            <p14:sldId id="1569"/>
            <p14:sldId id="1591"/>
            <p14:sldId id="1592"/>
            <p14:sldId id="1593"/>
            <p14:sldId id="1594"/>
            <p14:sldId id="1595"/>
            <p14:sldId id="1596"/>
            <p14:sldId id="1597"/>
            <p14:sldId id="1598"/>
            <p14:sldId id="1600"/>
            <p14:sldId id="1601"/>
            <p14:sldId id="1602"/>
            <p14:sldId id="1603"/>
            <p14:sldId id="1604"/>
            <p14:sldId id="1605"/>
            <p14:sldId id="1587"/>
            <p14:sldId id="1588"/>
            <p14:sldId id="1607"/>
            <p14:sldId id="1608"/>
          </p14:sldIdLst>
        </p14:section>
        <p14:section name="Closing Section" id="{82884CC8-64E1-4CFE-9ADB-320B37E0B1C6}">
          <p14:sldIdLst>
            <p14:sldId id="158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3A89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2136" autoAdjust="0"/>
  </p:normalViewPr>
  <p:slideViewPr>
    <p:cSldViewPr snapToGrid="0">
      <p:cViewPr varScale="1">
        <p:scale>
          <a:sx n="81" d="100"/>
          <a:sy n="81" d="100"/>
        </p:scale>
        <p:origin x="600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3224"/>
        <p:guide pos="223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2955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9C161AA4-0D38-4747-B19B-500E7A9A5D31}" type="datetime8">
              <a:rPr lang="en-US" altLang="zh-CN" smtClean="0">
                <a:latin typeface="Segoe UI" pitchFamily="34" charset="0"/>
              </a:rPr>
              <a:t>12/31/2021 10:40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6002933" cy="372084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pPr marL="431735" defTabSz="990426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991093" y="9721106"/>
            <a:ext cx="1111326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21487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9722882"/>
            <a:ext cx="6133174" cy="398420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marL="619220" indent="0" algn="l">
              <a:defRPr sz="1300"/>
            </a:lvl1pPr>
          </a:lstStyle>
          <a:p>
            <a:pPr defTabSz="990426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>
                <a:latin typeface="Segoe UI" pitchFamily="34" charset="0"/>
              </a:defRPr>
            </a:lvl1pPr>
          </a:lstStyle>
          <a:p>
            <a:fld id="{816BE147-B1F4-42E9-BF72-A379175F854A}" type="datetime8">
              <a:rPr lang="en-US" altLang="zh-CN" smtClean="0"/>
              <a:t>12/31/2021 10:40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121334" y="9721106"/>
            <a:ext cx="981085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90426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533D85-0E0A-4789-BDD1-0A1CC7C653EA}" type="datetime8">
              <a:rPr lang="en-US" altLang="zh-CN" smtClean="0"/>
              <a:t>12/31/2021 10:40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41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E4660F2A-B0EB-4480-B3ED-75FC8BFBBE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051" t="22492" r="30753" b="23964"/>
          <a:stretch/>
        </p:blipFill>
        <p:spPr bwMode="black">
          <a:xfrm>
            <a:off x="465137" y="265001"/>
            <a:ext cx="567740" cy="59685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A05CB07-D167-41AF-8FCF-3C7D3C978A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8602" y="291619"/>
            <a:ext cx="2116836" cy="59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3" y="-1"/>
            <a:ext cx="1243558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zh-CN" altLang="en-US"/>
              <a:t>单击图标添加图表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zh-CN" altLang="en-US"/>
              <a:t>单击图标添加图表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zh-CN" altLang="en-US"/>
              <a:t>单击图标添加图表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zh-CN" altLang="en-US"/>
              <a:t>单击图标添加表格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4" name="MS logo gray - EMF">
            <a:extLst>
              <a:ext uri="{FF2B5EF4-FFF2-40B4-BE49-F238E27FC236}">
                <a16:creationId xmlns:a16="http://schemas.microsoft.com/office/drawing/2014/main" id="{8A65C27A-F417-4B69-8B12-D65285C415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3583" y="0"/>
            <a:ext cx="1486422" cy="111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5140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2" Type="http://schemas.openxmlformats.org/officeDocument/2006/relationships/slideLayout" Target="../slideLayouts/slideLayout2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.vsdx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2.vsdx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3.vsdx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4.vsdx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计算机系统能力培养大赛</a:t>
            </a:r>
            <a:br>
              <a:rPr lang="en-US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</a:br>
            <a:r>
              <a:rPr lang="zh-CN" altLang="en-US" dirty="0">
                <a:solidFill>
                  <a:srgbClr val="013A89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决赛答辩</a:t>
            </a:r>
            <a:endParaRPr lang="en-US" dirty="0">
              <a:solidFill>
                <a:srgbClr val="013A89"/>
              </a:solidFill>
              <a:latin typeface="Noto Sans CJK SC Bold" panose="020B0800000000000000" pitchFamily="34" charset="-122"/>
              <a:ea typeface="Noto Sans CJK SC Bold" panose="020B0800000000000000" pitchFamily="34" charset="-122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于海鑫 </a:t>
            </a:r>
            <a:r>
              <a:rPr lang="en-US" altLang="zh-CN" dirty="0"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    </a:t>
            </a:r>
            <a:r>
              <a:rPr lang="zh-CN" altLang="en-US" dirty="0"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尹思维</a:t>
            </a:r>
            <a:endParaRPr lang="en-US" altLang="zh-CN" dirty="0">
              <a:latin typeface="Noto Sans CJK SC Medium" panose="020B0600000000000000" pitchFamily="34" charset="-122"/>
              <a:ea typeface="Noto Sans CJK SC Medium" panose="020B0600000000000000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指导教师：周锋</a:t>
            </a:r>
            <a:endParaRPr lang="en-US" dirty="0">
              <a:latin typeface="Noto Sans CJK SC Medium" panose="020B0600000000000000" pitchFamily="34" charset="-122"/>
              <a:ea typeface="Noto Sans CJK SC Medium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D00586A-DBC6-4265-86FC-DFA5B2537244}"/>
              </a:ext>
            </a:extLst>
          </p:cNvPr>
          <p:cNvSpPr txBox="1"/>
          <p:nvPr/>
        </p:nvSpPr>
        <p:spPr>
          <a:xfrm>
            <a:off x="10088880" y="5195853"/>
            <a:ext cx="1555554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2019-08-20</a:t>
            </a:r>
          </a:p>
        </p:txBody>
      </p:sp>
    </p:spTree>
    <p:extLst>
      <p:ext uri="{BB962C8B-B14F-4D97-AF65-F5344CB8AC3E}">
        <p14:creationId xmlns:p14="http://schemas.microsoft.com/office/powerpoint/2010/main" val="62393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DAED3E-AEA4-4E6E-A1BB-F0B5A4D98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处理器设计：</a:t>
            </a:r>
            <a:r>
              <a:rPr lang="en-US" altLang="zh-CN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TLB</a:t>
            </a:r>
            <a:endParaRPr lang="zh-CN" altLang="en-US" dirty="0">
              <a:latin typeface="Noto Sans CJK SC Bold" panose="020B0800000000000000" pitchFamily="34" charset="-122"/>
              <a:ea typeface="Noto Sans CJK SC Bold" panose="020B0800000000000000" pitchFamily="34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1EA04E-4C15-43C0-8FCB-B5722BAC54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9" y="1846217"/>
            <a:ext cx="4853622" cy="203350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用于虚实地址转换</a:t>
            </a:r>
            <a:endParaRPr lang="en-US" altLang="zh-CN" sz="1800" dirty="0"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共 </a:t>
            </a:r>
            <a:r>
              <a:rPr lang="en-US" altLang="zh-CN" sz="18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8 </a:t>
            </a:r>
            <a:r>
              <a:rPr lang="zh-CN" altLang="en-US" sz="18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个表项，每项可以翻译奇偶两页</a:t>
            </a:r>
            <a:endParaRPr lang="en-US" altLang="zh-CN" sz="1800" dirty="0"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固定页大小为 </a:t>
            </a:r>
            <a:r>
              <a:rPr lang="en-US" altLang="zh-CN" sz="18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4 KB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不影响主频</a:t>
            </a:r>
            <a:endParaRPr lang="en-US" altLang="zh-CN" sz="1800" dirty="0"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支持 </a:t>
            </a:r>
            <a:r>
              <a:rPr lang="en-US" altLang="zh-CN" sz="18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TLBWI</a:t>
            </a:r>
            <a:r>
              <a:rPr lang="zh-CN" altLang="en-US" sz="18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、</a:t>
            </a:r>
            <a:r>
              <a:rPr lang="en-US" altLang="zh-CN" sz="18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TLBWR</a:t>
            </a:r>
            <a:r>
              <a:rPr lang="zh-CN" altLang="en-US" sz="18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、</a:t>
            </a:r>
            <a:r>
              <a:rPr lang="en-US" altLang="zh-CN" sz="18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TLBP</a:t>
            </a:r>
            <a:r>
              <a:rPr lang="zh-CN" altLang="en-US" sz="18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、</a:t>
            </a:r>
            <a:r>
              <a:rPr lang="en-US" altLang="zh-CN" sz="18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TLBR </a:t>
            </a:r>
            <a:r>
              <a:rPr lang="zh-CN" altLang="en-US" sz="18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等指令</a:t>
            </a:r>
            <a:endParaRPr lang="en-US" altLang="zh-CN" sz="1800" dirty="0"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E307FF7-667C-4D5F-9751-5AC3C5FB8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1946" y="2234991"/>
            <a:ext cx="2518319" cy="2518319"/>
          </a:xfrm>
          <a:prstGeom prst="rect">
            <a:avLst/>
          </a:prstGeom>
          <a:effectLst>
            <a:outerShdw blurRad="50800" dist="127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69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C943FFB-EC0C-4DE7-992C-005F66D47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处理器设计：优化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4780A76-F350-4A07-BFAD-46BF03BCD6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7604125" cy="984885"/>
          </a:xfrm>
        </p:spPr>
        <p:txBody>
          <a:bodyPr/>
          <a:lstStyle/>
          <a:p>
            <a:r>
              <a:rPr lang="zh-CN" altLang="en-US" dirty="0"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优化思路：</a:t>
            </a:r>
            <a:endParaRPr lang="en-US" altLang="zh-CN" dirty="0">
              <a:latin typeface="Noto Sans CJK SC Medium" panose="020B0600000000000000" pitchFamily="34" charset="-122"/>
              <a:ea typeface="Noto Sans CJK SC Medium" panose="020B0600000000000000" pitchFamily="34" charset="-122"/>
            </a:endParaRPr>
          </a:p>
          <a:p>
            <a:r>
              <a:rPr lang="zh-CN" altLang="en-US" dirty="0"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通过静态时序分析找到关键路径，对关键路径进行优化，在不影响 </a:t>
            </a:r>
            <a:r>
              <a:rPr lang="en-US" altLang="zh-CN" dirty="0"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IPC </a:t>
            </a:r>
            <a:r>
              <a:rPr lang="zh-CN" altLang="en-US" dirty="0"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的情况下尽可能地提升主频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6502295-7E4C-44E7-BE4E-7369FB585B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3214124"/>
            <a:ext cx="11533186" cy="1964256"/>
          </a:xfrm>
        </p:spPr>
        <p:txBody>
          <a:bodyPr/>
          <a:lstStyle/>
          <a:p>
            <a:r>
              <a:rPr lang="zh-CN" altLang="en-US" sz="1800" b="0" dirty="0">
                <a:solidFill>
                  <a:schemeClr val="tx1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优化 </a:t>
            </a:r>
            <a:r>
              <a:rPr lang="en-US" altLang="zh-CN" sz="1800" b="0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#1</a:t>
            </a:r>
            <a:r>
              <a:rPr lang="en-US" altLang="zh-CN" sz="1800" b="0" dirty="0">
                <a:solidFill>
                  <a:schemeClr val="tx1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 </a:t>
            </a:r>
            <a:r>
              <a:rPr lang="zh-CN" altLang="en-US" sz="1800" b="0" dirty="0">
                <a:solidFill>
                  <a:schemeClr val="tx1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将虚实地址转换提前到执行流水级进行</a:t>
            </a:r>
            <a:endParaRPr lang="en-US" altLang="zh-CN" sz="1800" b="0" dirty="0">
              <a:solidFill>
                <a:schemeClr val="tx1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r>
              <a:rPr lang="zh-CN" altLang="en-US" sz="1800" b="0" dirty="0">
                <a:solidFill>
                  <a:schemeClr val="tx1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优化 </a:t>
            </a:r>
            <a:r>
              <a:rPr lang="en-US" altLang="zh-CN" sz="1800" b="0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#2</a:t>
            </a:r>
            <a:r>
              <a:rPr lang="en-US" altLang="zh-CN" sz="1800" b="0" dirty="0">
                <a:solidFill>
                  <a:schemeClr val="tx1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 </a:t>
            </a:r>
            <a:r>
              <a:rPr lang="zh-CN" altLang="en-US" sz="1800" b="0" dirty="0">
                <a:solidFill>
                  <a:schemeClr val="tx1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将数据缓存命中判断逻辑提前到执行流水级进行</a:t>
            </a:r>
            <a:endParaRPr lang="en-US" altLang="zh-CN" sz="1800" b="0" dirty="0">
              <a:solidFill>
                <a:schemeClr val="tx1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r>
              <a:rPr lang="zh-CN" altLang="en-US" sz="1800" b="0" dirty="0">
                <a:solidFill>
                  <a:schemeClr val="tx1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优化 </a:t>
            </a:r>
            <a:r>
              <a:rPr lang="en-US" altLang="zh-CN" sz="1800" b="0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#3</a:t>
            </a:r>
            <a:r>
              <a:rPr lang="en-US" altLang="zh-CN" sz="1800" b="0" dirty="0">
                <a:solidFill>
                  <a:schemeClr val="tx1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 </a:t>
            </a:r>
            <a:r>
              <a:rPr lang="zh-CN" altLang="en-US" sz="1800" b="0" dirty="0">
                <a:solidFill>
                  <a:schemeClr val="tx1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将分支指令的目标地址生成逻辑提前到译码流水级进行</a:t>
            </a:r>
            <a:endParaRPr lang="en-US" altLang="zh-CN" sz="1800" b="0" dirty="0">
              <a:solidFill>
                <a:schemeClr val="tx1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r>
              <a:rPr lang="zh-CN" altLang="en-US" sz="1800" b="0" dirty="0">
                <a:solidFill>
                  <a:schemeClr val="tx1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优化 </a:t>
            </a:r>
            <a:r>
              <a:rPr lang="en-US" altLang="zh-CN" sz="1800" b="0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#4</a:t>
            </a:r>
            <a:r>
              <a:rPr lang="en-US" altLang="zh-CN" sz="1800" b="0" dirty="0">
                <a:solidFill>
                  <a:schemeClr val="tx1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 </a:t>
            </a:r>
            <a:r>
              <a:rPr lang="zh-CN" altLang="en-US" sz="1800" b="0" dirty="0">
                <a:solidFill>
                  <a:schemeClr val="tx1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将 </a:t>
            </a:r>
            <a:r>
              <a:rPr lang="en-US" altLang="zh-CN" sz="1800" b="0" dirty="0">
                <a:solidFill>
                  <a:schemeClr val="tx1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ALU </a:t>
            </a:r>
            <a:r>
              <a:rPr lang="zh-CN" altLang="en-US" sz="1800" b="0" dirty="0">
                <a:solidFill>
                  <a:schemeClr val="tx1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的源数据选择逻辑延后到执行流水级进行</a:t>
            </a:r>
            <a:endParaRPr lang="en-US" altLang="zh-CN" sz="1800" b="0" dirty="0">
              <a:solidFill>
                <a:schemeClr val="tx1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r>
              <a:rPr lang="zh-CN" altLang="en-US" sz="1800" b="0" dirty="0">
                <a:solidFill>
                  <a:schemeClr val="tx1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优化 </a:t>
            </a:r>
            <a:r>
              <a:rPr lang="en-US" altLang="zh-CN" sz="1800" b="0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#5</a:t>
            </a:r>
            <a:r>
              <a:rPr lang="en-US" altLang="zh-CN" sz="1800" b="0" dirty="0">
                <a:solidFill>
                  <a:schemeClr val="tx1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 </a:t>
            </a:r>
            <a:r>
              <a:rPr lang="zh-CN" altLang="en-US" sz="1800" b="0" dirty="0">
                <a:solidFill>
                  <a:schemeClr val="tx1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减小 </a:t>
            </a:r>
            <a:r>
              <a:rPr lang="en-US" altLang="zh-CN" sz="1800" b="0" dirty="0">
                <a:solidFill>
                  <a:schemeClr val="tx1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TLB </a:t>
            </a:r>
            <a:r>
              <a:rPr lang="zh-CN" altLang="en-US" sz="1800" b="0" dirty="0">
                <a:solidFill>
                  <a:schemeClr val="tx1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项数到 </a:t>
            </a:r>
            <a:r>
              <a:rPr lang="en-US" altLang="zh-CN" sz="1800" b="0" dirty="0">
                <a:solidFill>
                  <a:schemeClr val="tx1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8 </a:t>
            </a:r>
            <a:r>
              <a:rPr lang="zh-CN" altLang="en-US" sz="1800" b="0" dirty="0">
                <a:solidFill>
                  <a:schemeClr val="tx1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项</a:t>
            </a:r>
            <a:endParaRPr lang="en-US" altLang="zh-CN" sz="1800" b="0" dirty="0">
              <a:solidFill>
                <a:schemeClr val="tx1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r>
              <a:rPr lang="zh-CN" altLang="en-US" sz="1800" b="0" dirty="0">
                <a:solidFill>
                  <a:schemeClr val="tx1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优化 </a:t>
            </a:r>
            <a:r>
              <a:rPr lang="en-US" altLang="zh-CN" sz="1800" b="0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#6</a:t>
            </a:r>
            <a:r>
              <a:rPr lang="en-US" altLang="zh-CN" sz="1800" b="0" dirty="0">
                <a:solidFill>
                  <a:schemeClr val="tx1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 </a:t>
            </a:r>
            <a:r>
              <a:rPr lang="zh-CN" altLang="en-US" sz="1800" b="0" dirty="0">
                <a:solidFill>
                  <a:schemeClr val="tx1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设置</a:t>
            </a:r>
            <a:r>
              <a:rPr lang="en-US" altLang="zh-CN" sz="1800" b="0" dirty="0">
                <a:solidFill>
                  <a:schemeClr val="tx1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 5 </a:t>
            </a:r>
            <a:r>
              <a:rPr lang="zh-CN" altLang="en-US" sz="1800" b="0" dirty="0">
                <a:solidFill>
                  <a:schemeClr val="tx1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个 </a:t>
            </a:r>
            <a:r>
              <a:rPr lang="en-US" altLang="zh-CN" sz="1800" b="0" dirty="0">
                <a:solidFill>
                  <a:schemeClr val="tx1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TLB </a:t>
            </a:r>
            <a:r>
              <a:rPr lang="zh-CN" altLang="en-US" sz="1800" b="0" dirty="0">
                <a:solidFill>
                  <a:schemeClr val="tx1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实例，分别用于取指</a:t>
            </a:r>
            <a:r>
              <a:rPr lang="en-US" altLang="zh-CN" sz="1800" b="0" dirty="0">
                <a:solidFill>
                  <a:schemeClr val="tx1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(4 </a:t>
            </a:r>
            <a:r>
              <a:rPr lang="zh-CN" altLang="en-US" sz="1800" b="0" dirty="0">
                <a:solidFill>
                  <a:schemeClr val="tx1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个实例</a:t>
            </a:r>
            <a:r>
              <a:rPr lang="en-US" altLang="zh-CN" sz="1800" b="0" dirty="0">
                <a:solidFill>
                  <a:schemeClr val="tx1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)/</a:t>
            </a:r>
            <a:r>
              <a:rPr lang="zh-CN" altLang="en-US" sz="1800" b="0" dirty="0">
                <a:solidFill>
                  <a:schemeClr val="tx1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访存</a:t>
            </a:r>
            <a:r>
              <a:rPr lang="en-US" altLang="zh-CN" sz="1800" b="0" dirty="0">
                <a:solidFill>
                  <a:schemeClr val="tx1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(1 </a:t>
            </a:r>
            <a:r>
              <a:rPr lang="zh-CN" altLang="en-US" sz="1800" b="0" dirty="0">
                <a:solidFill>
                  <a:schemeClr val="tx1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个实例</a:t>
            </a:r>
            <a:r>
              <a:rPr lang="en-US" altLang="zh-CN" sz="1800" b="0" dirty="0">
                <a:solidFill>
                  <a:schemeClr val="tx1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)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3CA1554-28CE-4139-AFC5-788545B12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263" y="2412246"/>
            <a:ext cx="2280874" cy="228087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348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CCF6722C-6010-4155-93B8-458ED121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处理器设计：性能测试结果</a:t>
            </a:r>
            <a:r>
              <a:rPr lang="en-US" altLang="zh-CN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@100MHz</a:t>
            </a:r>
            <a:endParaRPr lang="zh-CN" altLang="en-US" dirty="0">
              <a:latin typeface="Noto Sans CJK SC Bold" panose="020B0800000000000000" pitchFamily="34" charset="-122"/>
              <a:ea typeface="Noto Sans CJK SC Bold" panose="020B0800000000000000" pitchFamily="34" charset="-122"/>
            </a:endParaRPr>
          </a:p>
        </p:txBody>
      </p:sp>
      <p:graphicFrame>
        <p:nvGraphicFramePr>
          <p:cNvPr id="10" name="表格占位符 9">
            <a:extLst>
              <a:ext uri="{FF2B5EF4-FFF2-40B4-BE49-F238E27FC236}">
                <a16:creationId xmlns:a16="http://schemas.microsoft.com/office/drawing/2014/main" id="{842B1134-8B1B-4040-A161-77C3099E7E14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658288048"/>
              </p:ext>
            </p:extLst>
          </p:nvPr>
        </p:nvGraphicFramePr>
        <p:xfrm>
          <a:off x="1298083" y="1615710"/>
          <a:ext cx="9840308" cy="4746036"/>
        </p:xfrm>
        <a:graphic>
          <a:graphicData uri="http://schemas.openxmlformats.org/drawingml/2006/table">
            <a:tbl>
              <a:tblPr>
                <a:effectLst>
                  <a:outerShdw blurRad="50800" dist="12700" dir="8100000" algn="tr" rotWithShape="0">
                    <a:prstClr val="black">
                      <a:alpha val="40000"/>
                    </a:prstClr>
                  </a:outerShdw>
                </a:effectLst>
                <a:tableStyleId>{BC89EF96-8CEA-46FF-86C4-4CE0E7609802}</a:tableStyleId>
              </a:tblPr>
              <a:tblGrid>
                <a:gridCol w="1391886">
                  <a:extLst>
                    <a:ext uri="{9D8B030D-6E8A-4147-A177-3AD203B41FA5}">
                      <a16:colId xmlns:a16="http://schemas.microsoft.com/office/drawing/2014/main" val="2699598358"/>
                    </a:ext>
                  </a:extLst>
                </a:gridCol>
                <a:gridCol w="1634656">
                  <a:extLst>
                    <a:ext uri="{9D8B030D-6E8A-4147-A177-3AD203B41FA5}">
                      <a16:colId xmlns:a16="http://schemas.microsoft.com/office/drawing/2014/main" val="1432082624"/>
                    </a:ext>
                  </a:extLst>
                </a:gridCol>
                <a:gridCol w="1391886">
                  <a:extLst>
                    <a:ext uri="{9D8B030D-6E8A-4147-A177-3AD203B41FA5}">
                      <a16:colId xmlns:a16="http://schemas.microsoft.com/office/drawing/2014/main" val="1208868835"/>
                    </a:ext>
                  </a:extLst>
                </a:gridCol>
                <a:gridCol w="1391886">
                  <a:extLst>
                    <a:ext uri="{9D8B030D-6E8A-4147-A177-3AD203B41FA5}">
                      <a16:colId xmlns:a16="http://schemas.microsoft.com/office/drawing/2014/main" val="2742319216"/>
                    </a:ext>
                  </a:extLst>
                </a:gridCol>
                <a:gridCol w="1391886">
                  <a:extLst>
                    <a:ext uri="{9D8B030D-6E8A-4147-A177-3AD203B41FA5}">
                      <a16:colId xmlns:a16="http://schemas.microsoft.com/office/drawing/2014/main" val="4146139458"/>
                    </a:ext>
                  </a:extLst>
                </a:gridCol>
                <a:gridCol w="1391886">
                  <a:extLst>
                    <a:ext uri="{9D8B030D-6E8A-4147-A177-3AD203B41FA5}">
                      <a16:colId xmlns:a16="http://schemas.microsoft.com/office/drawing/2014/main" val="1074874854"/>
                    </a:ext>
                  </a:extLst>
                </a:gridCol>
                <a:gridCol w="1246222">
                  <a:extLst>
                    <a:ext uri="{9D8B030D-6E8A-4147-A177-3AD203B41FA5}">
                      <a16:colId xmlns:a16="http://schemas.microsoft.com/office/drawing/2014/main" val="953086611"/>
                    </a:ext>
                  </a:extLst>
                </a:gridCol>
              </a:tblGrid>
              <a:tr h="30969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序号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119882" marR="119882" marT="59941" marB="59941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测试程序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119882" marR="119882" marT="59941" marB="59941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myCPU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119882" marR="119882" marT="59941" marB="59941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gs132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</a:rPr>
                        <a:t>IPC</a:t>
                      </a:r>
                      <a:r>
                        <a:rPr lang="en-US" sz="1400" u="none" strike="noStrike" baseline="-25000" dirty="0" err="1">
                          <a:effectLst/>
                        </a:rPr>
                        <a:t>mycpu</a:t>
                      </a:r>
                      <a:r>
                        <a:rPr lang="en-US" sz="1400" u="none" strike="noStrike" dirty="0">
                          <a:effectLst/>
                        </a:rPr>
                        <a:t>/IPC</a:t>
                      </a:r>
                      <a:r>
                        <a:rPr lang="en-US" sz="1400" u="none" strike="noStrike" baseline="-25000" dirty="0">
                          <a:effectLst/>
                        </a:rPr>
                        <a:t>gs132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119882" marR="119882" marT="59941" marB="59941" anchor="ctr"/>
                </a:tc>
                <a:extLst>
                  <a:ext uri="{0D108BD9-81ED-4DB2-BD59-A6C34878D82A}">
                    <a16:rowId xmlns:a16="http://schemas.microsoft.com/office/drawing/2014/main" val="279743454"/>
                  </a:ext>
                </a:extLst>
              </a:tr>
              <a:tr h="25974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上板计时</a:t>
                      </a:r>
                      <a:r>
                        <a:rPr lang="en-US" altLang="zh-CN" sz="1400" u="none" strike="noStrike">
                          <a:effectLst/>
                        </a:rPr>
                        <a:t>(16</a:t>
                      </a:r>
                      <a:r>
                        <a:rPr lang="zh-CN" altLang="en-US" sz="1400" u="none" strike="noStrike">
                          <a:effectLst/>
                        </a:rPr>
                        <a:t>进制</a:t>
                      </a:r>
                      <a:r>
                        <a:rPr lang="en-US" altLang="zh-CN" sz="1400" u="none" strike="noStrike">
                          <a:effectLst/>
                        </a:rPr>
                        <a:t>)</a:t>
                      </a:r>
                      <a:endParaRPr lang="en-US" altLang="zh-CN" sz="1400" b="1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119882" marR="119882" marT="59941" marB="59941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CPU count*2</a:t>
                      </a:r>
                      <a:br>
                        <a:rPr lang="en-US" sz="1400" u="none" strike="noStrike">
                          <a:effectLst/>
                        </a:rPr>
                      </a:br>
                      <a:r>
                        <a:rPr lang="en-US" sz="1400" u="none" strike="noStrike">
                          <a:effectLst/>
                        </a:rPr>
                        <a:t> : SoC cout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119882" marR="119882" marT="59941" marB="5994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上板</a:t>
                      </a:r>
                      <a:r>
                        <a:rPr lang="en-US" altLang="zh-CN" sz="1400" u="none" strike="noStrike" dirty="0">
                          <a:effectLst/>
                        </a:rPr>
                        <a:t>(16</a:t>
                      </a:r>
                      <a:r>
                        <a:rPr lang="zh-CN" altLang="en-US" sz="1400" u="none" strike="noStrike" dirty="0">
                          <a:effectLst/>
                        </a:rPr>
                        <a:t>进制</a:t>
                      </a:r>
                      <a:r>
                        <a:rPr lang="en-US" altLang="zh-CN" sz="1400" u="none" strike="noStrike" dirty="0">
                          <a:effectLst/>
                        </a:rPr>
                        <a:t>)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805907"/>
                  </a:ext>
                </a:extLst>
              </a:tr>
              <a:tr h="64936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数码管显示</a:t>
                      </a:r>
                      <a:br>
                        <a:rPr lang="zh-CN" altLang="en-US" sz="1400" u="none" strike="noStrike">
                          <a:effectLst/>
                        </a:rPr>
                      </a:br>
                      <a:r>
                        <a:rPr lang="en-US" altLang="zh-CN" sz="1400" u="none" strike="noStrike">
                          <a:effectLst/>
                        </a:rPr>
                        <a:t>(</a:t>
                      </a:r>
                      <a:r>
                        <a:rPr lang="en-US" sz="1400" u="none" strike="noStrike">
                          <a:effectLst/>
                        </a:rPr>
                        <a:t>CPU count)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数码管显示</a:t>
                      </a:r>
                      <a:br>
                        <a:rPr lang="zh-CN" altLang="en-US" sz="1400" u="none" strike="noStrike">
                          <a:effectLst/>
                        </a:rPr>
                      </a:br>
                      <a:r>
                        <a:rPr lang="en-US" altLang="zh-CN" sz="1400" u="none" strike="noStrike">
                          <a:effectLst/>
                        </a:rPr>
                        <a:t>(</a:t>
                      </a:r>
                      <a:r>
                        <a:rPr lang="en-US" sz="1400" u="none" strike="noStrike">
                          <a:effectLst/>
                        </a:rPr>
                        <a:t>SoC count)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数码管显示</a:t>
                      </a:r>
                      <a:br>
                        <a:rPr lang="zh-CN" altLang="en-US" sz="1400" u="none" strike="noStrike" dirty="0">
                          <a:effectLst/>
                        </a:rPr>
                      </a:br>
                      <a:r>
                        <a:rPr lang="en-US" altLang="zh-CN" sz="1400" u="none" strike="noStrike" dirty="0">
                          <a:effectLst/>
                        </a:rPr>
                        <a:t>(</a:t>
                      </a:r>
                      <a:r>
                        <a:rPr lang="en-US" sz="1400" u="none" strike="noStrike" dirty="0">
                          <a:effectLst/>
                        </a:rPr>
                        <a:t>CPU count)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656943"/>
                  </a:ext>
                </a:extLst>
              </a:tr>
              <a:tr h="25974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cpu_clk : sys_clk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119882" marR="119882" marT="59941" marB="59941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100MHz : 100MHz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119882" marR="119882" marT="59941" marB="59941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>
                          <a:effectLst/>
                        </a:rPr>
                        <a:t>-</a:t>
                      </a:r>
                      <a:endParaRPr lang="en-US" altLang="zh-CN" sz="13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50MHz : 100MHz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>
                          <a:effectLst/>
                        </a:rPr>
                        <a:t>-</a:t>
                      </a:r>
                      <a:endParaRPr lang="en-US" altLang="zh-CN" sz="13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extLst>
                  <a:ext uri="{0D108BD9-81ED-4DB2-BD59-A6C34878D82A}">
                    <a16:rowId xmlns:a16="http://schemas.microsoft.com/office/drawing/2014/main" val="2431280986"/>
                  </a:ext>
                </a:extLst>
              </a:tr>
              <a:tr h="3096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1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bitcount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1FF97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3FF93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>
                          <a:effectLst/>
                        </a:rPr>
                        <a:t>0.999614555</a:t>
                      </a:r>
                      <a:endParaRPr lang="en-US" altLang="zh-CN" sz="13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4E3DD2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dirty="0">
                          <a:effectLst/>
                        </a:rPr>
                        <a:t>39.15210702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extLst>
                  <a:ext uri="{0D108BD9-81ED-4DB2-BD59-A6C34878D82A}">
                    <a16:rowId xmlns:a16="http://schemas.microsoft.com/office/drawing/2014/main" val="4113664261"/>
                  </a:ext>
                </a:extLst>
              </a:tr>
              <a:tr h="3096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2</a:t>
                      </a:r>
                      <a:endParaRPr lang="en-US" altLang="zh-CN" sz="1400" b="1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bubble_sort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C58DE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18B223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>
                          <a:effectLst/>
                        </a:rPr>
                        <a:t>0.99993636</a:t>
                      </a:r>
                      <a:endParaRPr lang="en-US" altLang="zh-CN" sz="13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1EF74EA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>
                          <a:effectLst/>
                        </a:rPr>
                        <a:t>40.12725197</a:t>
                      </a:r>
                      <a:endParaRPr lang="en-US" altLang="zh-CN" sz="13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extLst>
                  <a:ext uri="{0D108BD9-81ED-4DB2-BD59-A6C34878D82A}">
                    <a16:rowId xmlns:a16="http://schemas.microsoft.com/office/drawing/2014/main" val="2133475705"/>
                  </a:ext>
                </a:extLst>
              </a:tr>
              <a:tr h="3096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3</a:t>
                      </a:r>
                      <a:endParaRPr lang="en-US" altLang="zh-CN" sz="1400" b="1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coremark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</a:rPr>
                        <a:t>23C767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478F35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>
                          <a:effectLst/>
                        </a:rPr>
                        <a:t>0.999978037</a:t>
                      </a:r>
                      <a:endParaRPr lang="en-US" altLang="zh-CN" sz="13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43399B0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>
                          <a:effectLst/>
                        </a:rPr>
                        <a:t>30.06240769</a:t>
                      </a:r>
                      <a:endParaRPr lang="en-US" altLang="zh-CN" sz="13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extLst>
                  <a:ext uri="{0D108BD9-81ED-4DB2-BD59-A6C34878D82A}">
                    <a16:rowId xmlns:a16="http://schemas.microsoft.com/office/drawing/2014/main" val="1382001510"/>
                  </a:ext>
                </a:extLst>
              </a:tr>
              <a:tr h="3096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4</a:t>
                      </a:r>
                      <a:endParaRPr lang="en-US" altLang="zh-CN" sz="1400" b="1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crc32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1A3F89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347F78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>
                          <a:effectLst/>
                        </a:rPr>
                        <a:t>0.999970353</a:t>
                      </a:r>
                      <a:endParaRPr lang="en-US" altLang="zh-CN" sz="13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2A86A88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>
                          <a:effectLst/>
                        </a:rPr>
                        <a:t>25.9224079</a:t>
                      </a:r>
                      <a:endParaRPr lang="en-US" altLang="zh-CN" sz="13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extLst>
                  <a:ext uri="{0D108BD9-81ED-4DB2-BD59-A6C34878D82A}">
                    <a16:rowId xmlns:a16="http://schemas.microsoft.com/office/drawing/2014/main" val="2506835476"/>
                  </a:ext>
                </a:extLst>
              </a:tr>
              <a:tr h="3096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5</a:t>
                      </a:r>
                      <a:endParaRPr lang="en-US" altLang="zh-CN" sz="1400" b="1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dhrystone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4D581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</a:rPr>
                        <a:t>9AB69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>
                          <a:effectLst/>
                        </a:rPr>
                        <a:t>0.999837464</a:t>
                      </a:r>
                      <a:endParaRPr lang="en-US" altLang="zh-CN" sz="13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7F000A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>
                          <a:effectLst/>
                        </a:rPr>
                        <a:t>26.27227187</a:t>
                      </a:r>
                      <a:endParaRPr lang="en-US" altLang="zh-CN" sz="13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extLst>
                  <a:ext uri="{0D108BD9-81ED-4DB2-BD59-A6C34878D82A}">
                    <a16:rowId xmlns:a16="http://schemas.microsoft.com/office/drawing/2014/main" val="3460821491"/>
                  </a:ext>
                </a:extLst>
              </a:tr>
              <a:tr h="3096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6</a:t>
                      </a:r>
                      <a:endParaRPr lang="en-US" altLang="zh-CN" sz="1400" b="1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quick_sort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E94E1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1D2A28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dirty="0">
                          <a:effectLst/>
                        </a:rPr>
                        <a:t>0.999946634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</a:rPr>
                        <a:t>1C65821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>
                          <a:effectLst/>
                        </a:rPr>
                        <a:t>31.15882723</a:t>
                      </a:r>
                      <a:endParaRPr lang="en-US" altLang="zh-CN" sz="13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extLst>
                  <a:ext uri="{0D108BD9-81ED-4DB2-BD59-A6C34878D82A}">
                    <a16:rowId xmlns:a16="http://schemas.microsoft.com/office/drawing/2014/main" val="3847894282"/>
                  </a:ext>
                </a:extLst>
              </a:tr>
              <a:tr h="3096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7</a:t>
                      </a:r>
                      <a:endParaRPr lang="en-US" altLang="zh-CN" sz="1400" b="1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select_sort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10410E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>
                          <a:effectLst/>
                        </a:rPr>
                        <a:t>208282</a:t>
                      </a:r>
                      <a:endParaRPr lang="en-US" altLang="zh-CN" sz="13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>
                          <a:effectLst/>
                        </a:rPr>
                        <a:t>0.999952125</a:t>
                      </a:r>
                      <a:endParaRPr lang="en-US" altLang="zh-CN" sz="13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1B7FFF2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>
                          <a:effectLst/>
                        </a:rPr>
                        <a:t>27.07004684</a:t>
                      </a:r>
                      <a:endParaRPr lang="en-US" altLang="zh-CN" sz="13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extLst>
                  <a:ext uri="{0D108BD9-81ED-4DB2-BD59-A6C34878D82A}">
                    <a16:rowId xmlns:a16="http://schemas.microsoft.com/office/drawing/2014/main" val="3628956010"/>
                  </a:ext>
                </a:extLst>
              </a:tr>
              <a:tr h="3096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8</a:t>
                      </a:r>
                      <a:endParaRPr lang="en-US" altLang="zh-CN" sz="1400" b="1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sha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DD185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1BA370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>
                          <a:effectLst/>
                        </a:rPr>
                        <a:t>0.999943687</a:t>
                      </a:r>
                      <a:endParaRPr lang="en-US" altLang="zh-CN" sz="13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1D2E296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>
                          <a:effectLst/>
                        </a:rPr>
                        <a:t>33.7871169</a:t>
                      </a:r>
                      <a:endParaRPr lang="en-US" altLang="zh-CN" sz="13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extLst>
                  <a:ext uri="{0D108BD9-81ED-4DB2-BD59-A6C34878D82A}">
                    <a16:rowId xmlns:a16="http://schemas.microsoft.com/office/drawing/2014/main" val="1565682906"/>
                  </a:ext>
                </a:extLst>
              </a:tr>
              <a:tr h="3096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9</a:t>
                      </a:r>
                      <a:endParaRPr lang="en-US" altLang="zh-CN" sz="1400" b="1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stream_copy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FA18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1F497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>
                          <a:effectLst/>
                        </a:rPr>
                        <a:t>0.999196261</a:t>
                      </a:r>
                      <a:endParaRPr lang="en-US" altLang="zh-CN" sz="13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214F0D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>
                          <a:effectLst/>
                        </a:rPr>
                        <a:t>34.09541734</a:t>
                      </a:r>
                      <a:endParaRPr lang="en-US" altLang="zh-CN" sz="13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extLst>
                  <a:ext uri="{0D108BD9-81ED-4DB2-BD59-A6C34878D82A}">
                    <a16:rowId xmlns:a16="http://schemas.microsoft.com/office/drawing/2014/main" val="3600518638"/>
                  </a:ext>
                </a:extLst>
              </a:tr>
              <a:tr h="3096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10</a:t>
                      </a:r>
                      <a:endParaRPr lang="en-US" altLang="zh-CN" sz="1400" b="1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stringsearch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B4247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1684F5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>
                          <a:effectLst/>
                        </a:rPr>
                        <a:t>0.999930209</a:t>
                      </a:r>
                      <a:endParaRPr lang="en-US" altLang="zh-CN" sz="13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14286C6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dirty="0">
                          <a:effectLst/>
                        </a:rPr>
                        <a:t>28.6463666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990" marR="9990" marT="9990" marB="0" anchor="ctr"/>
                </a:tc>
                <a:extLst>
                  <a:ext uri="{0D108BD9-81ED-4DB2-BD59-A6C34878D82A}">
                    <a16:rowId xmlns:a16="http://schemas.microsoft.com/office/drawing/2014/main" val="3158016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842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4D88ADD-FCDA-415F-B0B9-C050FB783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9966" y="3105812"/>
            <a:ext cx="2816542" cy="782899"/>
          </a:xfrm>
        </p:spPr>
        <p:txBody>
          <a:bodyPr/>
          <a:lstStyle/>
          <a:p>
            <a:r>
              <a:rPr lang="zh-CN" altLang="en-US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系统软件</a:t>
            </a:r>
          </a:p>
        </p:txBody>
      </p:sp>
    </p:spTree>
    <p:extLst>
      <p:ext uri="{BB962C8B-B14F-4D97-AF65-F5344CB8AC3E}">
        <p14:creationId xmlns:p14="http://schemas.microsoft.com/office/powerpoint/2010/main" val="352028254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3DC200D-134A-461C-9E06-199815638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系统软件：</a:t>
            </a:r>
            <a:r>
              <a:rPr lang="en-US" altLang="zh-CN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PMON</a:t>
            </a:r>
            <a:endParaRPr lang="zh-CN" altLang="en-US" dirty="0">
              <a:latin typeface="Noto Sans CJK SC Bold" panose="020B0800000000000000" pitchFamily="34" charset="-122"/>
              <a:ea typeface="Noto Sans CJK SC Bold" panose="020B0800000000000000" pitchFamily="34" charset="-122"/>
            </a:endParaRPr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24BF9968-89BC-499F-AE7A-E3656E57E4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40778" y="0"/>
            <a:ext cx="8395698" cy="6994525"/>
          </a:xfrm>
          <a:blipFill>
            <a:blip r:embed="rId2"/>
            <a:srcRect/>
            <a:stretch>
              <a:fillRect l="-1245" t="7825" r="-3659" b="9047"/>
            </a:stretch>
          </a:blipFill>
        </p:spPr>
      </p:sp>
    </p:spTree>
    <p:extLst>
      <p:ext uri="{BB962C8B-B14F-4D97-AF65-F5344CB8AC3E}">
        <p14:creationId xmlns:p14="http://schemas.microsoft.com/office/powerpoint/2010/main" val="107678380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3DC200D-134A-461C-9E06-199815638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系统软件：</a:t>
            </a:r>
            <a:r>
              <a:rPr lang="en-US" altLang="zh-CN" dirty="0" err="1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uCore</a:t>
            </a:r>
            <a:endParaRPr lang="zh-CN" altLang="en-US" dirty="0">
              <a:latin typeface="Noto Sans CJK SC Bold" panose="020B0800000000000000" pitchFamily="34" charset="-122"/>
              <a:ea typeface="Noto Sans CJK SC Bold" panose="020B0800000000000000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32E1C62-CB68-40EB-81B9-FCE189862287}"/>
              </a:ext>
            </a:extLst>
          </p:cNvPr>
          <p:cNvSpPr/>
          <p:nvPr/>
        </p:nvSpPr>
        <p:spPr bwMode="auto">
          <a:xfrm>
            <a:off x="4040778" y="-1"/>
            <a:ext cx="8395697" cy="699452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" t="8015" r="-22077" b="9047"/>
            </a:stretch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64555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5833BEF-EC4B-48F9-B2EC-B41EB9075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系统软件：</a:t>
            </a:r>
            <a:r>
              <a:rPr lang="en-US" altLang="zh-CN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Linux</a:t>
            </a:r>
            <a:endParaRPr lang="zh-CN" altLang="en-US" dirty="0">
              <a:latin typeface="Noto Sans CJK SC Bold" panose="020B0800000000000000" pitchFamily="34" charset="-122"/>
              <a:ea typeface="Noto Sans CJK SC Bold" panose="020B0800000000000000" pitchFamily="34" charset="-122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46EEDC7-E337-46D9-A536-D4B0426B1A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893678"/>
            <a:ext cx="7604125" cy="30777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挑战从 </a:t>
            </a:r>
            <a:r>
              <a:rPr lang="en-US" altLang="zh-CN" dirty="0">
                <a:solidFill>
                  <a:schemeClr val="accent1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Linux </a:t>
            </a:r>
            <a:r>
              <a:rPr lang="zh-CN" altLang="en-US" dirty="0">
                <a:solidFill>
                  <a:schemeClr val="accent1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主线内核直接移植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1F8003C8-2024-431F-BD02-4E634EF348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621280"/>
            <a:ext cx="3690937" cy="1615827"/>
          </a:xfrm>
        </p:spPr>
        <p:txBody>
          <a:bodyPr/>
          <a:lstStyle/>
          <a:p>
            <a:r>
              <a:rPr lang="en-US" altLang="zh-CN" dirty="0"/>
              <a:t>CPU </a:t>
            </a:r>
          </a:p>
          <a:p>
            <a:endParaRPr lang="en-US" altLang="zh-CN" dirty="0"/>
          </a:p>
          <a:p>
            <a:r>
              <a:rPr lang="en-US" altLang="zh-CN" sz="1600" dirty="0"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#1 </a:t>
            </a:r>
            <a:r>
              <a:rPr lang="zh-CN" altLang="en-US" sz="1600" dirty="0">
                <a:solidFill>
                  <a:schemeClr val="tx1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补全 </a:t>
            </a:r>
            <a:r>
              <a:rPr lang="en-US" altLang="zh-CN" sz="1600" dirty="0">
                <a:solidFill>
                  <a:schemeClr val="tx1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Linux </a:t>
            </a:r>
            <a:r>
              <a:rPr lang="zh-CN" altLang="en-US" sz="1600" dirty="0">
                <a:solidFill>
                  <a:schemeClr val="tx1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运行所需的指令</a:t>
            </a:r>
            <a:endParaRPr lang="en-US" altLang="zh-CN" sz="1600" dirty="0">
              <a:solidFill>
                <a:schemeClr val="tx1"/>
              </a:solidFill>
              <a:latin typeface="Noto Sans CJK SC Medium" panose="020B0600000000000000" pitchFamily="34" charset="-122"/>
              <a:ea typeface="Noto Sans CJK SC Medium" panose="020B0600000000000000" pitchFamily="34" charset="-122"/>
            </a:endParaRPr>
          </a:p>
          <a:p>
            <a:r>
              <a:rPr lang="en-US" altLang="zh-CN" sz="1600" dirty="0"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#2 </a:t>
            </a:r>
            <a:r>
              <a:rPr lang="zh-CN" altLang="en-US" sz="1600" dirty="0">
                <a:solidFill>
                  <a:schemeClr val="tx1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补全 </a:t>
            </a:r>
            <a:r>
              <a:rPr lang="en-US" altLang="zh-CN" sz="1600" dirty="0">
                <a:solidFill>
                  <a:schemeClr val="tx1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CP0 </a:t>
            </a:r>
            <a:r>
              <a:rPr lang="zh-CN" altLang="en-US" sz="1600" dirty="0">
                <a:solidFill>
                  <a:schemeClr val="tx1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中的寄存器</a:t>
            </a:r>
            <a:endParaRPr lang="en-US" altLang="zh-CN" sz="1600" dirty="0">
              <a:solidFill>
                <a:schemeClr val="tx1"/>
              </a:solidFill>
              <a:latin typeface="Noto Sans CJK SC Medium" panose="020B0600000000000000" pitchFamily="34" charset="-122"/>
              <a:ea typeface="Noto Sans CJK SC Medium" panose="020B0600000000000000" pitchFamily="34" charset="-122"/>
            </a:endParaRPr>
          </a:p>
          <a:p>
            <a:r>
              <a:rPr lang="en-US" altLang="zh-CN" sz="1600" dirty="0"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#3 </a:t>
            </a:r>
            <a:r>
              <a:rPr lang="zh-CN" altLang="en-US" sz="1600" dirty="0">
                <a:solidFill>
                  <a:schemeClr val="tx1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支持 </a:t>
            </a:r>
            <a:r>
              <a:rPr lang="en-US" altLang="zh-CN" sz="1600" dirty="0"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13</a:t>
            </a:r>
            <a:r>
              <a:rPr lang="en-US" altLang="zh-CN" sz="1600" dirty="0">
                <a:solidFill>
                  <a:schemeClr val="tx1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 </a:t>
            </a:r>
            <a:r>
              <a:rPr lang="zh-CN" altLang="en-US" sz="1600" dirty="0">
                <a:solidFill>
                  <a:schemeClr val="tx1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种异常处理</a:t>
            </a:r>
            <a:endParaRPr lang="en-US" altLang="zh-CN" sz="1600" dirty="0">
              <a:solidFill>
                <a:schemeClr val="tx1"/>
              </a:solidFill>
              <a:latin typeface="Noto Sans CJK SC Medium" panose="020B0600000000000000" pitchFamily="34" charset="-122"/>
              <a:ea typeface="Noto Sans CJK SC Medium" panose="020B0600000000000000" pitchFamily="34" charset="-122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6BB2A584-CECE-4B51-8DDD-E79181D39A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9597" y="2621280"/>
            <a:ext cx="3669666" cy="3693319"/>
          </a:xfrm>
        </p:spPr>
        <p:txBody>
          <a:bodyPr/>
          <a:lstStyle/>
          <a:p>
            <a:r>
              <a:rPr lang="zh-CN" altLang="en-US" dirty="0"/>
              <a:t>软件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sz="1600" dirty="0"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#1 </a:t>
            </a:r>
            <a:r>
              <a:rPr lang="zh-CN" altLang="en-US" sz="1600" dirty="0">
                <a:solidFill>
                  <a:schemeClr val="tx1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添加早期初始化代码 </a:t>
            </a:r>
            <a:r>
              <a:rPr lang="en-US" altLang="zh-CN" sz="1600" dirty="0" err="1">
                <a:solidFill>
                  <a:schemeClr val="tx1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init.c</a:t>
            </a:r>
            <a:endParaRPr lang="en-US" altLang="zh-CN" sz="1600" dirty="0">
              <a:solidFill>
                <a:schemeClr val="tx1"/>
              </a:solidFill>
              <a:latin typeface="Noto Sans CJK SC Medium" panose="020B0600000000000000" pitchFamily="34" charset="-122"/>
              <a:ea typeface="Noto Sans CJK SC Medium" panose="020B0600000000000000" pitchFamily="34" charset="-122"/>
            </a:endParaRPr>
          </a:p>
          <a:p>
            <a:r>
              <a:rPr lang="en-US" altLang="zh-CN" sz="1600" dirty="0"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#2 </a:t>
            </a:r>
            <a:r>
              <a:rPr lang="zh-CN" altLang="en-US" sz="1600" dirty="0">
                <a:solidFill>
                  <a:schemeClr val="tx1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添加设备树描述文件 </a:t>
            </a:r>
            <a:r>
              <a:rPr lang="en-US" altLang="zh-CN" sz="1600" dirty="0" err="1">
                <a:solidFill>
                  <a:schemeClr val="tx1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sirius_fin.dts</a:t>
            </a:r>
            <a:endParaRPr lang="en-US" altLang="zh-CN" sz="1600" dirty="0">
              <a:solidFill>
                <a:schemeClr val="tx1"/>
              </a:solidFill>
              <a:latin typeface="Noto Sans CJK SC Medium" panose="020B0600000000000000" pitchFamily="34" charset="-122"/>
              <a:ea typeface="Noto Sans CJK SC Medium" panose="020B0600000000000000" pitchFamily="34" charset="-122"/>
            </a:endParaRPr>
          </a:p>
          <a:p>
            <a:r>
              <a:rPr lang="en-US" altLang="zh-CN" sz="1600" dirty="0"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#3 </a:t>
            </a:r>
            <a:r>
              <a:rPr lang="zh-CN" altLang="en-US" sz="1600" dirty="0">
                <a:solidFill>
                  <a:schemeClr val="tx1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添加默认内核配置文件</a:t>
            </a:r>
            <a:endParaRPr lang="en-US" altLang="zh-CN" sz="1600" dirty="0">
              <a:solidFill>
                <a:schemeClr val="tx1"/>
              </a:solidFill>
              <a:latin typeface="Noto Sans CJK SC Medium" panose="020B0600000000000000" pitchFamily="34" charset="-122"/>
              <a:ea typeface="Noto Sans CJK SC Medium" panose="020B0600000000000000" pitchFamily="34" charset="-122"/>
            </a:endParaRPr>
          </a:p>
          <a:p>
            <a:r>
              <a:rPr lang="en-US" altLang="zh-CN" sz="1600" dirty="0"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#4 </a:t>
            </a:r>
            <a:r>
              <a:rPr lang="zh-CN" altLang="en-US" sz="1600" dirty="0">
                <a:solidFill>
                  <a:schemeClr val="tx1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利用 </a:t>
            </a:r>
            <a:r>
              <a:rPr lang="en-US" altLang="zh-CN" sz="1600" dirty="0">
                <a:solidFill>
                  <a:schemeClr val="tx1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feature </a:t>
            </a:r>
            <a:r>
              <a:rPr lang="zh-CN" altLang="en-US" sz="1600" dirty="0">
                <a:solidFill>
                  <a:schemeClr val="tx1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去除机制删减 </a:t>
            </a:r>
            <a:r>
              <a:rPr lang="en-US" altLang="zh-CN" sz="1600" dirty="0">
                <a:solidFill>
                  <a:schemeClr val="tx1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Linux </a:t>
            </a:r>
            <a:r>
              <a:rPr lang="zh-CN" altLang="en-US" sz="1600" dirty="0">
                <a:solidFill>
                  <a:schemeClr val="tx1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内核对于指令以及 </a:t>
            </a:r>
            <a:r>
              <a:rPr lang="en-US" altLang="zh-CN" sz="1600" dirty="0">
                <a:solidFill>
                  <a:schemeClr val="tx1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CP0 </a:t>
            </a:r>
            <a:r>
              <a:rPr lang="zh-CN" altLang="en-US" sz="1600" dirty="0">
                <a:solidFill>
                  <a:schemeClr val="tx1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寄存器的依赖</a:t>
            </a:r>
            <a:endParaRPr lang="en-US" altLang="zh-CN" sz="1600" dirty="0">
              <a:solidFill>
                <a:schemeClr val="tx1"/>
              </a:solidFill>
              <a:latin typeface="Noto Sans CJK SC Medium" panose="020B0600000000000000" pitchFamily="34" charset="-122"/>
              <a:ea typeface="Noto Sans CJK SC Medium" panose="020B0600000000000000" pitchFamily="34" charset="-122"/>
            </a:endParaRPr>
          </a:p>
          <a:p>
            <a:r>
              <a:rPr lang="en-US" altLang="zh-CN" sz="1600" dirty="0"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#5 </a:t>
            </a:r>
            <a:r>
              <a:rPr lang="zh-CN" altLang="en-US" sz="1600" dirty="0">
                <a:solidFill>
                  <a:schemeClr val="tx1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修改 </a:t>
            </a:r>
            <a:r>
              <a:rPr lang="en-US" altLang="zh-CN" sz="1600" dirty="0" err="1">
                <a:solidFill>
                  <a:schemeClr val="tx1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Makefile</a:t>
            </a:r>
            <a:r>
              <a:rPr lang="zh-CN" altLang="en-US" sz="1600" dirty="0">
                <a:solidFill>
                  <a:schemeClr val="tx1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，避免产生 </a:t>
            </a:r>
            <a:r>
              <a:rPr lang="en-US" altLang="zh-CN" sz="1600" dirty="0">
                <a:solidFill>
                  <a:schemeClr val="tx1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branch-likely </a:t>
            </a:r>
            <a:r>
              <a:rPr lang="zh-CN" altLang="en-US" sz="1600" dirty="0">
                <a:solidFill>
                  <a:schemeClr val="tx1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指令</a:t>
            </a:r>
            <a:endParaRPr lang="en-US" altLang="zh-CN" sz="1600" dirty="0">
              <a:solidFill>
                <a:schemeClr val="tx1"/>
              </a:solidFill>
              <a:latin typeface="Noto Sans CJK SC Medium" panose="020B0600000000000000" pitchFamily="34" charset="-122"/>
              <a:ea typeface="Noto Sans CJK SC Medium" panose="020B0600000000000000" pitchFamily="34" charset="-122"/>
            </a:endParaRPr>
          </a:p>
          <a:p>
            <a:r>
              <a:rPr lang="en-US" altLang="zh-CN" sz="1600" dirty="0"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#6 </a:t>
            </a:r>
            <a:r>
              <a:rPr lang="zh-CN" altLang="en-US" sz="1600" dirty="0">
                <a:solidFill>
                  <a:schemeClr val="tx1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修改 </a:t>
            </a:r>
            <a:r>
              <a:rPr lang="en-US" altLang="zh-CN" sz="1600" dirty="0" err="1">
                <a:solidFill>
                  <a:schemeClr val="tx1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asm</a:t>
            </a:r>
            <a:r>
              <a:rPr lang="en-US" altLang="zh-CN" sz="1600" dirty="0">
                <a:solidFill>
                  <a:schemeClr val="tx1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/</a:t>
            </a:r>
            <a:r>
              <a:rPr lang="en-US" altLang="zh-CN" sz="1600" dirty="0" err="1">
                <a:solidFill>
                  <a:schemeClr val="tx1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bug.h</a:t>
            </a:r>
            <a:r>
              <a:rPr lang="zh-CN" altLang="en-US" sz="1600" dirty="0">
                <a:solidFill>
                  <a:schemeClr val="tx1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，防止产生 </a:t>
            </a:r>
            <a:r>
              <a:rPr lang="en-US" altLang="zh-CN" sz="1600" dirty="0" err="1">
                <a:solidFill>
                  <a:schemeClr val="tx1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tne</a:t>
            </a:r>
            <a:r>
              <a:rPr lang="en-US" altLang="zh-CN" sz="1600" dirty="0">
                <a:solidFill>
                  <a:schemeClr val="tx1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 </a:t>
            </a:r>
            <a:r>
              <a:rPr lang="zh-CN" altLang="en-US" sz="1600" dirty="0">
                <a:solidFill>
                  <a:schemeClr val="tx1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指令</a:t>
            </a:r>
            <a:endParaRPr lang="en-US" altLang="zh-CN" sz="1600" dirty="0">
              <a:solidFill>
                <a:schemeClr val="tx1"/>
              </a:solidFill>
              <a:latin typeface="Noto Sans CJK SC Medium" panose="020B0600000000000000" pitchFamily="34" charset="-122"/>
              <a:ea typeface="Noto Sans CJK SC Medium" panose="020B0600000000000000" pitchFamily="34" charset="-122"/>
            </a:endParaRPr>
          </a:p>
          <a:p>
            <a:r>
              <a:rPr lang="en-US" altLang="zh-CN" sz="1600" dirty="0"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#7 </a:t>
            </a:r>
            <a:r>
              <a:rPr lang="zh-CN" altLang="en-US" sz="1600" dirty="0">
                <a:solidFill>
                  <a:schemeClr val="tx1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使用 </a:t>
            </a:r>
            <a:r>
              <a:rPr lang="en-US" altLang="zh-CN" sz="1600" dirty="0">
                <a:solidFill>
                  <a:schemeClr val="tx1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QEMU </a:t>
            </a:r>
            <a:r>
              <a:rPr lang="zh-CN" altLang="en-US" sz="1600" dirty="0">
                <a:solidFill>
                  <a:schemeClr val="tx1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进行验证</a:t>
            </a:r>
            <a:endParaRPr lang="en-US" altLang="zh-CN" sz="1600" dirty="0">
              <a:solidFill>
                <a:schemeClr val="tx1"/>
              </a:solidFill>
              <a:latin typeface="Noto Sans CJK SC Medium" panose="020B0600000000000000" pitchFamily="34" charset="-122"/>
              <a:ea typeface="Noto Sans CJK SC Medium" panose="020B0600000000000000" pitchFamily="34" charset="-122"/>
            </a:endParaRP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4B57CC54-7EA2-49E3-B333-B0EDBCB9AE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12785" y="2621280"/>
            <a:ext cx="3694748" cy="923330"/>
          </a:xfrm>
        </p:spPr>
        <p:txBody>
          <a:bodyPr/>
          <a:lstStyle/>
          <a:p>
            <a:r>
              <a:rPr lang="zh-CN" altLang="en-US" dirty="0"/>
              <a:t>遗憾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1600" dirty="0">
                <a:solidFill>
                  <a:schemeClr val="tx1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上板后由于未知原因无法正常启动</a:t>
            </a:r>
          </a:p>
        </p:txBody>
      </p:sp>
    </p:spTree>
    <p:extLst>
      <p:ext uri="{BB962C8B-B14F-4D97-AF65-F5344CB8AC3E}">
        <p14:creationId xmlns:p14="http://schemas.microsoft.com/office/powerpoint/2010/main" val="8257578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总结</a:t>
            </a:r>
            <a:endParaRPr lang="en-US" dirty="0">
              <a:latin typeface="Noto Sans CJK SC Bold" panose="020B0800000000000000" pitchFamily="34" charset="-122"/>
              <a:ea typeface="Noto Sans CJK SC Bold" panose="020B0800000000000000" pitchFamily="34" charset="-122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465138" y="1192213"/>
            <a:ext cx="5653087" cy="534828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 rot="5400000">
            <a:off x="9366122" y="1117242"/>
            <a:ext cx="2557229" cy="270717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 rot="5400000">
            <a:off x="6429907" y="1117239"/>
            <a:ext cx="2557229" cy="2707175"/>
          </a:xfrm>
          <a:prstGeom prst="rect">
            <a:avLst/>
          </a:prstGeom>
          <a:solidFill>
            <a:srgbClr val="78787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 rot="5400000">
            <a:off x="9366122" y="3908297"/>
            <a:ext cx="2557229" cy="270717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 rot="5400000">
            <a:off x="6429907" y="3908295"/>
            <a:ext cx="2557229" cy="270717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6824" y="1043941"/>
            <a:ext cx="5517493" cy="537839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36700" spc="-1500" dirty="0">
                <a:solidFill>
                  <a:schemeClr val="bg2"/>
                </a:solidFill>
                <a:latin typeface="+mj-lt"/>
              </a:rPr>
              <a:t>61</a:t>
            </a:r>
            <a:endParaRPr lang="en-US" sz="36700" spc="-15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57290" y="5333640"/>
            <a:ext cx="4820699" cy="9879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ts val="2400"/>
              </a:lnSpc>
              <a:spcAft>
                <a:spcPts val="600"/>
              </a:spcAft>
            </a:pPr>
            <a:r>
              <a:rPr lang="zh-CN" altLang="en-US" sz="2000" b="1" dirty="0">
                <a:solidFill>
                  <a:schemeClr val="bg2"/>
                </a:solidFill>
                <a:latin typeface="+mj-ea"/>
                <a:ea typeface="+mj-ea"/>
              </a:rPr>
              <a:t>初赛性能分 </a:t>
            </a:r>
            <a:r>
              <a:rPr lang="en-US" altLang="zh-CN" sz="2000" b="1" dirty="0">
                <a:solidFill>
                  <a:schemeClr val="bg2"/>
                </a:solidFill>
                <a:latin typeface="+mj-ea"/>
                <a:ea typeface="+mj-ea"/>
              </a:rPr>
              <a:t>61.377</a:t>
            </a:r>
          </a:p>
          <a:p>
            <a:pPr>
              <a:lnSpc>
                <a:spcPts val="2400"/>
              </a:lnSpc>
              <a:spcAft>
                <a:spcPts val="600"/>
              </a:spcAft>
            </a:pPr>
            <a:r>
              <a:rPr lang="zh-CN" altLang="en-US" sz="2000" b="1" dirty="0">
                <a:solidFill>
                  <a:schemeClr val="bg2"/>
                </a:solidFill>
                <a:latin typeface="+mj-ea"/>
                <a:ea typeface="+mj-ea"/>
              </a:rPr>
              <a:t>位列第 </a:t>
            </a:r>
            <a:r>
              <a:rPr lang="en-US" altLang="zh-CN" sz="2000" b="1" dirty="0">
                <a:solidFill>
                  <a:schemeClr val="bg2"/>
                </a:solidFill>
                <a:latin typeface="+mj-ea"/>
                <a:ea typeface="+mj-ea"/>
              </a:rPr>
              <a:t>2 </a:t>
            </a:r>
            <a:r>
              <a:rPr lang="zh-CN" altLang="en-US" sz="2000" b="1" dirty="0">
                <a:solidFill>
                  <a:schemeClr val="bg2"/>
                </a:solidFill>
                <a:latin typeface="+mj-ea"/>
                <a:ea typeface="+mj-ea"/>
              </a:rPr>
              <a:t>名</a:t>
            </a:r>
            <a:endParaRPr lang="en-US" sz="20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82087" y="1786482"/>
            <a:ext cx="1803378" cy="14542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0500" spc="-500" dirty="0">
                <a:solidFill>
                  <a:schemeClr val="bg2"/>
                </a:solidFill>
                <a:latin typeface="+mj-lt"/>
              </a:rPr>
              <a:t>10k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10914" y="4323397"/>
            <a:ext cx="1508426" cy="1477328"/>
          </a:xfrm>
          <a:prstGeom prst="rect">
            <a:avLst/>
          </a:prstGeom>
          <a:noFill/>
        </p:spPr>
        <p:txBody>
          <a:bodyPr wrap="none" lIns="0" tIns="0" rIns="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9600" spc="-500" dirty="0">
                <a:solidFill>
                  <a:schemeClr val="bg2"/>
                </a:solidFill>
                <a:latin typeface="+mj-lt"/>
              </a:rPr>
              <a:t>141</a:t>
            </a:r>
            <a:endParaRPr lang="en-US" sz="9600" spc="-5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641923" y="5524921"/>
            <a:ext cx="2133196" cy="6456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900"/>
              </a:spcBef>
              <a:buSzPct val="90000"/>
            </a:pPr>
            <a:r>
              <a:rPr lang="en-US" altLang="zh-CN" sz="1200" b="1" dirty="0">
                <a:solidFill>
                  <a:schemeClr val="bg2"/>
                </a:solidFill>
                <a:latin typeface="+mj-ea"/>
                <a:ea typeface="+mj-ea"/>
              </a:rPr>
              <a:t>141 </a:t>
            </a:r>
            <a:r>
              <a:rPr lang="zh-CN" altLang="en-US" sz="1200" b="1" dirty="0">
                <a:solidFill>
                  <a:schemeClr val="bg2"/>
                </a:solidFill>
                <a:latin typeface="+mj-ea"/>
                <a:ea typeface="+mj-ea"/>
              </a:rPr>
              <a:t>天，从对 </a:t>
            </a:r>
            <a:r>
              <a:rPr lang="en-US" altLang="zh-CN" sz="1200" b="1" dirty="0">
                <a:solidFill>
                  <a:schemeClr val="bg2"/>
                </a:solidFill>
                <a:latin typeface="+mj-ea"/>
                <a:ea typeface="+mj-ea"/>
              </a:rPr>
              <a:t>System Verilog </a:t>
            </a:r>
            <a:r>
              <a:rPr lang="zh-CN" altLang="en-US" sz="1200" b="1" dirty="0">
                <a:solidFill>
                  <a:schemeClr val="bg2"/>
                </a:solidFill>
                <a:latin typeface="+mj-ea"/>
                <a:ea typeface="+mj-ea"/>
              </a:rPr>
              <a:t>一窍不通到实现能运行操作系统的 </a:t>
            </a:r>
            <a:r>
              <a:rPr lang="en-US" altLang="zh-CN" sz="1200" b="1" dirty="0">
                <a:solidFill>
                  <a:schemeClr val="bg2"/>
                </a:solidFill>
                <a:latin typeface="+mj-ea"/>
                <a:ea typeface="+mj-ea"/>
              </a:rPr>
              <a:t>MIPS CPU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614219" y="3061190"/>
            <a:ext cx="2133196" cy="4744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1400"/>
              </a:lnSpc>
              <a:spcBef>
                <a:spcPts val="900"/>
              </a:spcBef>
              <a:buSzPct val="90000"/>
            </a:pPr>
            <a:r>
              <a:rPr lang="zh-CN" altLang="en-US" sz="1200" b="1" dirty="0">
                <a:solidFill>
                  <a:schemeClr val="bg2"/>
                </a:solidFill>
                <a:latin typeface="+mj-ea"/>
                <a:ea typeface="+mj-ea"/>
              </a:rPr>
              <a:t>代码 </a:t>
            </a:r>
            <a:r>
              <a:rPr lang="en-US" altLang="zh-CN" sz="1200" b="1" dirty="0">
                <a:solidFill>
                  <a:schemeClr val="bg2"/>
                </a:solidFill>
                <a:latin typeface="+mj-ea"/>
                <a:ea typeface="+mj-ea"/>
              </a:rPr>
              <a:t>+ </a:t>
            </a:r>
            <a:r>
              <a:rPr lang="zh-CN" altLang="en-US" sz="1200" b="1" dirty="0">
                <a:solidFill>
                  <a:schemeClr val="bg2"/>
                </a:solidFill>
                <a:latin typeface="+mj-ea"/>
                <a:ea typeface="+mj-ea"/>
              </a:rPr>
              <a:t>文档总行数约为</a:t>
            </a:r>
            <a:endParaRPr lang="en-US" altLang="zh-CN" sz="1200" b="1" dirty="0">
              <a:solidFill>
                <a:schemeClr val="bg2"/>
              </a:solidFill>
              <a:latin typeface="+mj-ea"/>
              <a:ea typeface="+mj-ea"/>
            </a:endParaRPr>
          </a:p>
          <a:p>
            <a:pPr>
              <a:lnSpc>
                <a:spcPts val="1400"/>
              </a:lnSpc>
              <a:spcBef>
                <a:spcPts val="900"/>
              </a:spcBef>
              <a:buSzPct val="90000"/>
            </a:pPr>
            <a:r>
              <a:rPr lang="en-US" altLang="zh-CN" sz="1200" b="1" dirty="0">
                <a:solidFill>
                  <a:schemeClr val="bg2"/>
                </a:solidFill>
                <a:latin typeface="+mj-ea"/>
                <a:ea typeface="+mj-ea"/>
              </a:rPr>
              <a:t>10000 </a:t>
            </a:r>
            <a:r>
              <a:rPr lang="zh-CN" altLang="en-US" sz="1200" b="1" dirty="0">
                <a:solidFill>
                  <a:schemeClr val="bg2"/>
                </a:solidFill>
                <a:latin typeface="+mj-ea"/>
                <a:ea typeface="+mj-ea"/>
              </a:rPr>
              <a:t>行</a:t>
            </a:r>
            <a:endParaRPr lang="en-US" sz="1200" b="1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824" y="1523494"/>
            <a:ext cx="2093668" cy="17910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7860" y="4245009"/>
            <a:ext cx="2033751" cy="203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92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总结：时间线</a:t>
            </a:r>
            <a:endParaRPr lang="en-US" dirty="0">
              <a:latin typeface="Noto Sans CJK SC Bold" panose="020B0800000000000000" pitchFamily="34" charset="-122"/>
              <a:ea typeface="Noto Sans CJK SC Bold" panose="020B0800000000000000" pitchFamily="34" charset="-122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4974344" y="2499296"/>
            <a:ext cx="1923133" cy="88207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Noto Sans CJK SC Medium" panose="020B0600000000000000" pitchFamily="34" charset="-122"/>
                <a:ea typeface="Noto Sans CJK SC Medium" panose="020B0600000000000000" pitchFamily="34" charset="-122"/>
                <a:cs typeface="Segoe UI" pitchFamily="34" charset="0"/>
              </a:rPr>
              <a:t>2019.6.5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Noto Sans CJK SC Medium" panose="020B0600000000000000" pitchFamily="34" charset="-122"/>
                <a:ea typeface="Noto Sans CJK SC Medium" panose="020B0600000000000000" pitchFamily="34" charset="-122"/>
                <a:cs typeface="Segoe UI" pitchFamily="34" charset="0"/>
              </a:rPr>
              <a:t>第二版 </a:t>
            </a:r>
            <a:r>
              <a:rPr lang="en-US" altLang="zh-CN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Noto Sans CJK SC Medium" panose="020B0600000000000000" pitchFamily="34" charset="-122"/>
                <a:ea typeface="Noto Sans CJK SC Medium" panose="020B0600000000000000" pitchFamily="34" charset="-122"/>
                <a:cs typeface="Segoe UI" pitchFamily="34" charset="0"/>
              </a:rPr>
              <a:t>CPU </a:t>
            </a:r>
            <a:r>
              <a:rPr lang="zh-CN" alt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Noto Sans CJK SC Medium" panose="020B0600000000000000" pitchFamily="34" charset="-122"/>
                <a:ea typeface="Noto Sans CJK SC Medium" panose="020B0600000000000000" pitchFamily="34" charset="-122"/>
                <a:cs typeface="Segoe UI" pitchFamily="34" charset="0"/>
              </a:rPr>
              <a:t>上板成功</a:t>
            </a:r>
            <a:endParaRPr lang="en-US" altLang="zh-CN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Noto Sans CJK SC Medium" panose="020B0600000000000000" pitchFamily="34" charset="-122"/>
              <a:ea typeface="Noto Sans CJK SC Medium" panose="020B0600000000000000" pitchFamily="34" charset="-122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Noto Sans CJK SC Medium" panose="020B0600000000000000" pitchFamily="34" charset="-122"/>
                <a:ea typeface="Noto Sans CJK SC Medium" panose="020B0600000000000000" pitchFamily="34" charset="-122"/>
                <a:cs typeface="Segoe UI" pitchFamily="34" charset="0"/>
              </a:rPr>
              <a:t>性能分：</a:t>
            </a:r>
            <a:r>
              <a:rPr lang="en-US" altLang="zh-CN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Noto Sans CJK SC Medium" panose="020B0600000000000000" pitchFamily="34" charset="-122"/>
                <a:ea typeface="Noto Sans CJK SC Medium" panose="020B0600000000000000" pitchFamily="34" charset="-122"/>
                <a:cs typeface="Segoe UI" pitchFamily="34" charset="0"/>
              </a:rPr>
              <a:t>1.116@150MHz</a:t>
            </a:r>
            <a:endParaRPr lang="en-US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Noto Sans CJK SC Medium" panose="020B0600000000000000" pitchFamily="34" charset="-122"/>
              <a:ea typeface="Noto Sans CJK SC Medium" panose="020B0600000000000000" pitchFamily="34" charset="-122"/>
              <a:cs typeface="Segoe UI" pitchFamily="34" charset="0"/>
            </a:endParaRPr>
          </a:p>
        </p:txBody>
      </p:sp>
      <p:sp>
        <p:nvSpPr>
          <p:cNvPr id="5" name="Isosceles Triangle 4"/>
          <p:cNvSpPr/>
          <p:nvPr/>
        </p:nvSpPr>
        <p:spPr bwMode="auto">
          <a:xfrm flipV="1">
            <a:off x="5758110" y="3381375"/>
            <a:ext cx="324028" cy="172326"/>
          </a:xfrm>
          <a:prstGeom prst="triangl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213064" y="2499296"/>
            <a:ext cx="1923133" cy="1054405"/>
            <a:chOff x="2213064" y="2499296"/>
            <a:chExt cx="1923133" cy="1054405"/>
          </a:xfrm>
        </p:grpSpPr>
        <p:sp>
          <p:nvSpPr>
            <p:cNvPr id="22" name="Rectangle 21"/>
            <p:cNvSpPr/>
            <p:nvPr/>
          </p:nvSpPr>
          <p:spPr bwMode="auto">
            <a:xfrm>
              <a:off x="2213064" y="2499296"/>
              <a:ext cx="1923133" cy="882079"/>
            </a:xfrm>
            <a:prstGeom prst="rect">
              <a:avLst/>
            </a:prstGeom>
            <a:solidFill>
              <a:srgbClr val="78787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Noto Sans CJK SC Medium" panose="020B0600000000000000" pitchFamily="34" charset="-122"/>
                  <a:ea typeface="Noto Sans CJK SC Medium" panose="020B0600000000000000" pitchFamily="34" charset="-122"/>
                  <a:cs typeface="Segoe UI" pitchFamily="34" charset="0"/>
                </a:rPr>
                <a:t>2019.4.2</a:t>
              </a: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Noto Sans CJK SC Medium" panose="020B0600000000000000" pitchFamily="34" charset="-122"/>
                  <a:ea typeface="Noto Sans CJK SC Medium" panose="020B0600000000000000" pitchFamily="34" charset="-122"/>
                  <a:cs typeface="Segoe UI" pitchFamily="34" charset="0"/>
                </a:rPr>
                <a:t>发送报名邮件</a:t>
              </a:r>
              <a:endPara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Noto Sans CJK SC Medium" panose="020B0600000000000000" pitchFamily="34" charset="-122"/>
                <a:ea typeface="Noto Sans CJK SC Medium" panose="020B0600000000000000" pitchFamily="34" charset="-122"/>
                <a:cs typeface="Segoe UI" pitchFamily="34" charset="0"/>
              </a:endParaRPr>
            </a:p>
          </p:txBody>
        </p:sp>
        <p:sp>
          <p:nvSpPr>
            <p:cNvPr id="23" name="Isosceles Triangle 22"/>
            <p:cNvSpPr/>
            <p:nvPr/>
          </p:nvSpPr>
          <p:spPr bwMode="auto">
            <a:xfrm flipV="1">
              <a:off x="2326310" y="3381375"/>
              <a:ext cx="324028" cy="172326"/>
            </a:xfrm>
            <a:prstGeom prst="triangle">
              <a:avLst/>
            </a:prstGeom>
            <a:solidFill>
              <a:srgbClr val="78787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 flipH="1">
            <a:off x="10075192" y="2499296"/>
            <a:ext cx="1923133" cy="1054405"/>
            <a:chOff x="2213064" y="2499296"/>
            <a:chExt cx="1923133" cy="1054405"/>
          </a:xfrm>
          <a:solidFill>
            <a:schemeClr val="tx1"/>
          </a:solidFill>
        </p:grpSpPr>
        <p:sp>
          <p:nvSpPr>
            <p:cNvPr id="25" name="Rectangle 24"/>
            <p:cNvSpPr/>
            <p:nvPr/>
          </p:nvSpPr>
          <p:spPr bwMode="auto">
            <a:xfrm>
              <a:off x="2213064" y="2499296"/>
              <a:ext cx="1923133" cy="882079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Noto Sans CJK SC Medium" panose="020B0600000000000000" pitchFamily="34" charset="-122"/>
                  <a:ea typeface="Noto Sans CJK SC Medium" panose="020B0600000000000000" pitchFamily="34" charset="-122"/>
                  <a:cs typeface="Segoe UI" pitchFamily="34" charset="0"/>
                </a:rPr>
                <a:t>2019.8.13</a:t>
              </a: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Noto Sans CJK SC Medium" panose="020B0600000000000000" pitchFamily="34" charset="-122"/>
                  <a:ea typeface="Noto Sans CJK SC Medium" panose="020B0600000000000000" pitchFamily="34" charset="-122"/>
                  <a:cs typeface="Segoe UI" pitchFamily="34" charset="0"/>
                </a:rPr>
                <a:t>第四版 </a:t>
              </a:r>
              <a:r>
                <a:rPr lang="en-US" altLang="zh-CN" sz="1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Noto Sans CJK SC Medium" panose="020B0600000000000000" pitchFamily="34" charset="-122"/>
                  <a:ea typeface="Noto Sans CJK SC Medium" panose="020B0600000000000000" pitchFamily="34" charset="-122"/>
                  <a:cs typeface="Segoe UI" pitchFamily="34" charset="0"/>
                </a:rPr>
                <a:t>CPU </a:t>
              </a:r>
              <a:r>
                <a:rPr lang="zh-CN" altLang="en-US" sz="1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Noto Sans CJK SC Medium" panose="020B0600000000000000" pitchFamily="34" charset="-122"/>
                  <a:ea typeface="Noto Sans CJK SC Medium" panose="020B0600000000000000" pitchFamily="34" charset="-122"/>
                  <a:cs typeface="Segoe UI" pitchFamily="34" charset="0"/>
                </a:rPr>
                <a:t>上板成功</a:t>
              </a:r>
              <a:endParaRPr lang="en-US" altLang="zh-CN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Noto Sans CJK SC Medium" panose="020B0600000000000000" pitchFamily="34" charset="-122"/>
                <a:ea typeface="Noto Sans CJK SC Medium" panose="020B0600000000000000" pitchFamily="34" charset="-122"/>
                <a:cs typeface="Segoe UI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Noto Sans CJK SC Medium" panose="020B0600000000000000" pitchFamily="34" charset="-122"/>
                  <a:ea typeface="Noto Sans CJK SC Medium" panose="020B0600000000000000" pitchFamily="34" charset="-122"/>
                  <a:cs typeface="Segoe UI" pitchFamily="34" charset="0"/>
                </a:rPr>
                <a:t>性能分：</a:t>
              </a:r>
              <a:r>
                <a:rPr lang="en-US" altLang="zh-CN" sz="1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Noto Sans CJK SC Medium" panose="020B0600000000000000" pitchFamily="34" charset="-122"/>
                  <a:ea typeface="Noto Sans CJK SC Medium" panose="020B0600000000000000" pitchFamily="34" charset="-122"/>
                  <a:cs typeface="Segoe UI" pitchFamily="34" charset="0"/>
                </a:rPr>
                <a:t>61.377@100MHz</a:t>
              </a:r>
              <a:endPara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Noto Sans CJK SC Medium" panose="020B0600000000000000" pitchFamily="34" charset="-122"/>
                <a:ea typeface="Noto Sans CJK SC Medium" panose="020B0600000000000000" pitchFamily="34" charset="-122"/>
                <a:cs typeface="Segoe UI" pitchFamily="34" charset="0"/>
              </a:endParaRPr>
            </a:p>
          </p:txBody>
        </p:sp>
        <p:sp>
          <p:nvSpPr>
            <p:cNvPr id="26" name="Isosceles Triangle 25"/>
            <p:cNvSpPr/>
            <p:nvPr/>
          </p:nvSpPr>
          <p:spPr bwMode="auto">
            <a:xfrm flipV="1">
              <a:off x="2326310" y="3381375"/>
              <a:ext cx="324028" cy="172326"/>
            </a:xfrm>
            <a:prstGeom prst="triangl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59170" y="4032566"/>
            <a:ext cx="1966530" cy="1054405"/>
            <a:chOff x="2213064" y="2326970"/>
            <a:chExt cx="1966530" cy="1054405"/>
          </a:xfrm>
          <a:solidFill>
            <a:schemeClr val="bg1"/>
          </a:solidFill>
        </p:grpSpPr>
        <p:sp>
          <p:nvSpPr>
            <p:cNvPr id="28" name="Rectangle 27"/>
            <p:cNvSpPr/>
            <p:nvPr/>
          </p:nvSpPr>
          <p:spPr bwMode="auto">
            <a:xfrm>
              <a:off x="2213064" y="2499296"/>
              <a:ext cx="1966530" cy="882079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dirty="0">
                  <a:solidFill>
                    <a:schemeClr val="tx2"/>
                  </a:solidFill>
                  <a:latin typeface="Noto Sans CJK SC Medium" panose="020B0600000000000000" pitchFamily="34" charset="-122"/>
                  <a:ea typeface="Noto Sans CJK SC Medium" panose="020B0600000000000000" pitchFamily="34" charset="-122"/>
                  <a:cs typeface="Segoe UI" pitchFamily="34" charset="0"/>
                </a:rPr>
                <a:t>2019.3.21</a:t>
              </a:r>
            </a:p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tx2"/>
                  </a:solidFill>
                  <a:latin typeface="Noto Sans CJK SC Medium" panose="020B0600000000000000" pitchFamily="34" charset="-122"/>
                  <a:ea typeface="Noto Sans CJK SC Medium" panose="020B0600000000000000" pitchFamily="34" charset="-122"/>
                  <a:cs typeface="Segoe UI" pitchFamily="34" charset="0"/>
                </a:rPr>
                <a:t>开始组队</a:t>
              </a:r>
              <a:endParaRPr lang="en-US" altLang="zh-CN" sz="1400" dirty="0">
                <a:solidFill>
                  <a:schemeClr val="tx2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  <a:cs typeface="Segoe UI" pitchFamily="34" charset="0"/>
              </a:endParaRPr>
            </a:p>
          </p:txBody>
        </p:sp>
        <p:sp>
          <p:nvSpPr>
            <p:cNvPr id="29" name="Isosceles Triangle 28"/>
            <p:cNvSpPr/>
            <p:nvPr/>
          </p:nvSpPr>
          <p:spPr bwMode="auto">
            <a:xfrm>
              <a:off x="2326310" y="2326970"/>
              <a:ext cx="324028" cy="172326"/>
            </a:xfrm>
            <a:prstGeom prst="triangl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007814" y="4032566"/>
            <a:ext cx="1966530" cy="1054405"/>
            <a:chOff x="2213064" y="2326970"/>
            <a:chExt cx="1966530" cy="1054405"/>
          </a:xfrm>
          <a:solidFill>
            <a:schemeClr val="tx1"/>
          </a:solidFill>
        </p:grpSpPr>
        <p:sp>
          <p:nvSpPr>
            <p:cNvPr id="31" name="Rectangle 30"/>
            <p:cNvSpPr/>
            <p:nvPr/>
          </p:nvSpPr>
          <p:spPr bwMode="auto">
            <a:xfrm>
              <a:off x="2213064" y="2499296"/>
              <a:ext cx="1966530" cy="882079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Noto Sans CJK SC Medium" panose="020B0600000000000000" pitchFamily="34" charset="-122"/>
                  <a:ea typeface="Noto Sans CJK SC Medium" panose="020B0600000000000000" pitchFamily="34" charset="-122"/>
                  <a:cs typeface="Segoe UI" pitchFamily="34" charset="0"/>
                </a:rPr>
                <a:t>2019.4.20</a:t>
              </a: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Noto Sans CJK SC Medium" panose="020B0600000000000000" pitchFamily="34" charset="-122"/>
                  <a:ea typeface="Noto Sans CJK SC Medium" panose="020B0600000000000000" pitchFamily="34" charset="-122"/>
                  <a:cs typeface="Segoe UI" pitchFamily="34" charset="0"/>
                </a:rPr>
                <a:t>第一版 </a:t>
              </a:r>
              <a:r>
                <a:rPr lang="en-US" altLang="zh-CN" sz="1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Noto Sans CJK SC Medium" panose="020B0600000000000000" pitchFamily="34" charset="-122"/>
                  <a:ea typeface="Noto Sans CJK SC Medium" panose="020B0600000000000000" pitchFamily="34" charset="-122"/>
                  <a:cs typeface="Segoe UI" pitchFamily="34" charset="0"/>
                </a:rPr>
                <a:t>CPU </a:t>
              </a:r>
              <a:r>
                <a:rPr lang="zh-CN" altLang="en-US" sz="1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Noto Sans CJK SC Medium" panose="020B0600000000000000" pitchFamily="34" charset="-122"/>
                  <a:ea typeface="Noto Sans CJK SC Medium" panose="020B0600000000000000" pitchFamily="34" charset="-122"/>
                  <a:cs typeface="Segoe UI" pitchFamily="34" charset="0"/>
                </a:rPr>
                <a:t>实现完成</a:t>
              </a:r>
              <a:endParaRPr lang="en-US" altLang="zh-CN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Noto Sans CJK SC Medium" panose="020B0600000000000000" pitchFamily="34" charset="-122"/>
                <a:ea typeface="Noto Sans CJK SC Medium" panose="020B0600000000000000" pitchFamily="34" charset="-122"/>
                <a:cs typeface="Segoe UI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Noto Sans CJK SC Medium" panose="020B0600000000000000" pitchFamily="34" charset="-122"/>
                  <a:ea typeface="Noto Sans CJK SC Medium" panose="020B0600000000000000" pitchFamily="34" charset="-122"/>
                  <a:cs typeface="Segoe UI" pitchFamily="34" charset="0"/>
                </a:rPr>
                <a:t>（无异常处理逻辑）</a:t>
              </a:r>
              <a:endPara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Noto Sans CJK SC Medium" panose="020B0600000000000000" pitchFamily="34" charset="-122"/>
                <a:ea typeface="Noto Sans CJK SC Medium" panose="020B0600000000000000" pitchFamily="34" charset="-122"/>
                <a:cs typeface="Segoe UI" pitchFamily="34" charset="0"/>
              </a:endParaRPr>
            </a:p>
          </p:txBody>
        </p:sp>
        <p:sp>
          <p:nvSpPr>
            <p:cNvPr id="32" name="Isosceles Triangle 31"/>
            <p:cNvSpPr/>
            <p:nvPr/>
          </p:nvSpPr>
          <p:spPr bwMode="auto">
            <a:xfrm>
              <a:off x="2326310" y="2326970"/>
              <a:ext cx="324028" cy="172326"/>
            </a:xfrm>
            <a:prstGeom prst="triangl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 flipH="1">
            <a:off x="7462132" y="4118729"/>
            <a:ext cx="1966530" cy="1054405"/>
            <a:chOff x="2213064" y="2326970"/>
            <a:chExt cx="1966530" cy="1054405"/>
          </a:xfrm>
        </p:grpSpPr>
        <p:sp>
          <p:nvSpPr>
            <p:cNvPr id="34" name="Rectangle 33"/>
            <p:cNvSpPr/>
            <p:nvPr/>
          </p:nvSpPr>
          <p:spPr bwMode="auto">
            <a:xfrm>
              <a:off x="2213064" y="2499296"/>
              <a:ext cx="1966530" cy="882079"/>
            </a:xfrm>
            <a:prstGeom prst="rect">
              <a:avLst/>
            </a:prstGeom>
            <a:solidFill>
              <a:srgbClr val="78787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Noto Sans CJK SC Medium" panose="020B0600000000000000" pitchFamily="34" charset="-122"/>
                  <a:ea typeface="Noto Sans CJK SC Medium" panose="020B0600000000000000" pitchFamily="34" charset="-122"/>
                  <a:cs typeface="Segoe UI" pitchFamily="34" charset="0"/>
                </a:rPr>
                <a:t>2019.7.6</a:t>
              </a: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Noto Sans CJK SC Medium" panose="020B0600000000000000" pitchFamily="34" charset="-122"/>
                  <a:ea typeface="Noto Sans CJK SC Medium" panose="020B0600000000000000" pitchFamily="34" charset="-122"/>
                  <a:cs typeface="Segoe UI" pitchFamily="34" charset="0"/>
                </a:rPr>
                <a:t>第三版 </a:t>
              </a:r>
              <a:r>
                <a:rPr lang="en-US" altLang="zh-CN" sz="1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Noto Sans CJK SC Medium" panose="020B0600000000000000" pitchFamily="34" charset="-122"/>
                  <a:ea typeface="Noto Sans CJK SC Medium" panose="020B0600000000000000" pitchFamily="34" charset="-122"/>
                  <a:cs typeface="Segoe UI" pitchFamily="34" charset="0"/>
                </a:rPr>
                <a:t>CPU </a:t>
              </a:r>
              <a:r>
                <a:rPr lang="zh-CN" altLang="en-US" sz="1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Noto Sans CJK SC Medium" panose="020B0600000000000000" pitchFamily="34" charset="-122"/>
                  <a:ea typeface="Noto Sans CJK SC Medium" panose="020B0600000000000000" pitchFamily="34" charset="-122"/>
                  <a:cs typeface="Segoe UI" pitchFamily="34" charset="0"/>
                </a:rPr>
                <a:t>上板成功</a:t>
              </a:r>
              <a:endParaRPr lang="en-US" altLang="zh-CN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Noto Sans CJK SC Medium" panose="020B0600000000000000" pitchFamily="34" charset="-122"/>
                <a:ea typeface="Noto Sans CJK SC Medium" panose="020B0600000000000000" pitchFamily="34" charset="-122"/>
                <a:cs typeface="Segoe UI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Noto Sans CJK SC Medium" panose="020B0600000000000000" pitchFamily="34" charset="-122"/>
                  <a:ea typeface="Noto Sans CJK SC Medium" panose="020B0600000000000000" pitchFamily="34" charset="-122"/>
                  <a:cs typeface="Segoe UI" pitchFamily="34" charset="0"/>
                </a:rPr>
                <a:t>性能分：</a:t>
              </a:r>
              <a:r>
                <a:rPr lang="en-US" altLang="zh-CN" sz="1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Noto Sans CJK SC Medium" panose="020B0600000000000000" pitchFamily="34" charset="-122"/>
                  <a:ea typeface="Noto Sans CJK SC Medium" panose="020B0600000000000000" pitchFamily="34" charset="-122"/>
                  <a:cs typeface="Segoe UI" pitchFamily="34" charset="0"/>
                </a:rPr>
                <a:t>42.158@100MHz</a:t>
              </a:r>
              <a:endPara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Noto Sans CJK SC Medium" panose="020B0600000000000000" pitchFamily="34" charset="-122"/>
                <a:ea typeface="Noto Sans CJK SC Medium" panose="020B0600000000000000" pitchFamily="34" charset="-122"/>
                <a:cs typeface="Segoe UI" pitchFamily="34" charset="0"/>
              </a:endParaRPr>
            </a:p>
          </p:txBody>
        </p:sp>
        <p:sp>
          <p:nvSpPr>
            <p:cNvPr id="35" name="Isosceles Triangle 34"/>
            <p:cNvSpPr/>
            <p:nvPr/>
          </p:nvSpPr>
          <p:spPr bwMode="auto">
            <a:xfrm>
              <a:off x="2326310" y="2326970"/>
              <a:ext cx="324028" cy="172326"/>
            </a:xfrm>
            <a:prstGeom prst="triangle">
              <a:avLst/>
            </a:prstGeom>
            <a:solidFill>
              <a:srgbClr val="78787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cxnSp>
        <p:nvCxnSpPr>
          <p:cNvPr id="36" name="Straight Connector 35"/>
          <p:cNvCxnSpPr/>
          <p:nvPr/>
        </p:nvCxnSpPr>
        <p:spPr>
          <a:xfrm>
            <a:off x="459170" y="3796748"/>
            <a:ext cx="11539155" cy="0"/>
          </a:xfrm>
          <a:prstGeom prst="line">
            <a:avLst/>
          </a:prstGeom>
          <a:ln w="19050">
            <a:solidFill>
              <a:srgbClr val="2F2F2F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55360" y="3576478"/>
            <a:ext cx="663643" cy="2051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</a:pPr>
            <a:r>
              <a:rPr lang="en-US" altLang="zh-CN" sz="1400" b="1" dirty="0">
                <a:solidFill>
                  <a:schemeClr val="accent1"/>
                </a:solidFill>
              </a:rPr>
              <a:t>2019.03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642522" y="3576478"/>
            <a:ext cx="663643" cy="2051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</a:pPr>
            <a:r>
              <a:rPr lang="en-US" altLang="zh-CN" sz="1400" b="1" dirty="0">
                <a:solidFill>
                  <a:schemeClr val="accent1"/>
                </a:solidFill>
              </a:rPr>
              <a:t>2019.06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974266" y="3576478"/>
            <a:ext cx="663643" cy="2051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</a:pPr>
            <a:r>
              <a:rPr lang="en-US" altLang="zh-CN" sz="1400" b="1" dirty="0">
                <a:solidFill>
                  <a:schemeClr val="accent1"/>
                </a:solidFill>
              </a:rPr>
              <a:t>2019.07</a:t>
            </a:r>
            <a:endParaRPr lang="en-US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99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52288B8-FE89-4DAD-B7B4-2F94723B6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总结：实现的指令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23CE2CB-82F6-4EA7-A643-B74864C12E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5653087" cy="3451329"/>
          </a:xfrm>
        </p:spPr>
        <p:txBody>
          <a:bodyPr/>
          <a:lstStyle/>
          <a:p>
            <a:r>
              <a:rPr lang="zh-CN" altLang="en-US" dirty="0"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大赛要求的指令</a:t>
            </a:r>
            <a:endParaRPr lang="en-US" altLang="zh-CN" dirty="0">
              <a:latin typeface="Noto Sans CJK SC Medium" panose="020B0600000000000000" pitchFamily="34" charset="-122"/>
              <a:ea typeface="Noto Sans CJK SC Medium" panose="020B0600000000000000" pitchFamily="34" charset="-122"/>
            </a:endParaRPr>
          </a:p>
          <a:p>
            <a:endParaRPr lang="en-US" altLang="zh-CN" b="0" dirty="0">
              <a:latin typeface="Noto Sans CJK SC Medium" panose="020B0600000000000000" pitchFamily="34" charset="-122"/>
              <a:ea typeface="Noto Sans CJK SC Medium" panose="020B0600000000000000" pitchFamily="34" charset="-122"/>
            </a:endParaRPr>
          </a:p>
          <a:p>
            <a:r>
              <a:rPr lang="zh-CN" altLang="en-US" b="0" dirty="0"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算数运算指令 </a:t>
            </a:r>
            <a:r>
              <a:rPr lang="en-US" altLang="zh-CN" b="0" dirty="0">
                <a:solidFill>
                  <a:schemeClr val="tx2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ADD</a:t>
            </a:r>
            <a:r>
              <a:rPr lang="zh-CN" altLang="en-US" b="0" dirty="0">
                <a:solidFill>
                  <a:schemeClr val="tx2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 </a:t>
            </a:r>
            <a:r>
              <a:rPr lang="en-US" altLang="zh-CN" b="0" dirty="0">
                <a:solidFill>
                  <a:schemeClr val="tx2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ADDI</a:t>
            </a:r>
            <a:r>
              <a:rPr lang="zh-CN" altLang="en-US" b="0" dirty="0">
                <a:solidFill>
                  <a:schemeClr val="tx2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 </a:t>
            </a:r>
            <a:r>
              <a:rPr lang="en-US" altLang="zh-CN" b="0" dirty="0">
                <a:solidFill>
                  <a:schemeClr val="tx2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ADDIU</a:t>
            </a:r>
            <a:r>
              <a:rPr lang="zh-CN" altLang="en-US" b="0" dirty="0">
                <a:solidFill>
                  <a:schemeClr val="tx2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 </a:t>
            </a:r>
            <a:r>
              <a:rPr lang="en-US" altLang="zh-CN" b="0" dirty="0">
                <a:solidFill>
                  <a:schemeClr val="tx2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SUB</a:t>
            </a:r>
            <a:r>
              <a:rPr lang="zh-CN" altLang="en-US" b="0" dirty="0">
                <a:solidFill>
                  <a:schemeClr val="tx2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 </a:t>
            </a:r>
            <a:r>
              <a:rPr lang="en-US" altLang="zh-CN" b="0" dirty="0">
                <a:solidFill>
                  <a:schemeClr val="tx2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SUBU</a:t>
            </a:r>
            <a:r>
              <a:rPr lang="zh-CN" altLang="en-US" b="0" dirty="0">
                <a:solidFill>
                  <a:schemeClr val="tx2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 </a:t>
            </a:r>
            <a:r>
              <a:rPr lang="en-US" altLang="zh-CN" b="0" dirty="0">
                <a:solidFill>
                  <a:schemeClr val="tx2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SLT</a:t>
            </a:r>
            <a:r>
              <a:rPr lang="zh-CN" altLang="en-US" b="0" dirty="0">
                <a:solidFill>
                  <a:schemeClr val="tx2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 </a:t>
            </a:r>
            <a:r>
              <a:rPr lang="en-US" altLang="zh-CN" b="0" dirty="0">
                <a:solidFill>
                  <a:schemeClr val="tx2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SLTI</a:t>
            </a:r>
            <a:r>
              <a:rPr lang="zh-CN" altLang="en-US" b="0" dirty="0">
                <a:solidFill>
                  <a:schemeClr val="tx2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 </a:t>
            </a:r>
            <a:r>
              <a:rPr lang="en-US" altLang="zh-CN" b="0" dirty="0">
                <a:solidFill>
                  <a:schemeClr val="tx2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SLTU</a:t>
            </a:r>
            <a:r>
              <a:rPr lang="zh-CN" altLang="en-US" b="0" dirty="0">
                <a:solidFill>
                  <a:schemeClr val="tx2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 </a:t>
            </a:r>
            <a:r>
              <a:rPr lang="en-US" altLang="zh-CN" b="0" dirty="0">
                <a:solidFill>
                  <a:schemeClr val="tx2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SLTIU</a:t>
            </a:r>
            <a:r>
              <a:rPr lang="zh-CN" altLang="en-US" b="0" dirty="0">
                <a:solidFill>
                  <a:schemeClr val="tx2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 </a:t>
            </a:r>
            <a:r>
              <a:rPr lang="en-US" altLang="zh-CN" b="0" dirty="0">
                <a:solidFill>
                  <a:schemeClr val="tx2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DIV</a:t>
            </a:r>
            <a:r>
              <a:rPr lang="zh-CN" altLang="en-US" b="0" dirty="0">
                <a:solidFill>
                  <a:schemeClr val="tx2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 </a:t>
            </a:r>
            <a:r>
              <a:rPr lang="en-US" altLang="zh-CN" b="0" dirty="0">
                <a:solidFill>
                  <a:schemeClr val="tx2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DIVU</a:t>
            </a:r>
            <a:r>
              <a:rPr lang="zh-CN" altLang="en-US" b="0" dirty="0">
                <a:solidFill>
                  <a:schemeClr val="tx2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 </a:t>
            </a:r>
            <a:r>
              <a:rPr lang="en-US" altLang="zh-CN" b="0" dirty="0">
                <a:solidFill>
                  <a:schemeClr val="tx2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MULT MULTU SLLV SLL SRAV SRA SRLV SRL</a:t>
            </a:r>
            <a:endParaRPr lang="en-US" altLang="zh-CN" b="0" dirty="0">
              <a:latin typeface="Noto Sans CJK SC Medium" panose="020B0600000000000000" pitchFamily="34" charset="-122"/>
              <a:ea typeface="Noto Sans CJK SC Medium" panose="020B0600000000000000" pitchFamily="34" charset="-122"/>
            </a:endParaRPr>
          </a:p>
          <a:p>
            <a:r>
              <a:rPr lang="zh-CN" altLang="en-US" b="0" dirty="0"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逻辑运算指令 </a:t>
            </a:r>
            <a:r>
              <a:rPr lang="en-US" altLang="zh-CN" b="0" dirty="0">
                <a:solidFill>
                  <a:schemeClr val="tx2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AND ANDI LUI NOR OR ORI XOR XORI</a:t>
            </a:r>
            <a:endParaRPr lang="en-US" altLang="zh-CN" b="0" dirty="0">
              <a:latin typeface="Noto Sans CJK SC Medium" panose="020B0600000000000000" pitchFamily="34" charset="-122"/>
              <a:ea typeface="Noto Sans CJK SC Medium" panose="020B0600000000000000" pitchFamily="34" charset="-122"/>
            </a:endParaRPr>
          </a:p>
          <a:p>
            <a:r>
              <a:rPr lang="zh-CN" altLang="en-US" b="0" dirty="0"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分支跳转指令 </a:t>
            </a:r>
            <a:r>
              <a:rPr lang="en-US" altLang="zh-CN" b="0" dirty="0">
                <a:solidFill>
                  <a:schemeClr val="tx2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BEQ BNE BGEZ BGTZ BLEZ BLTZ BGEZAL BLEZAL J JAL JR JALR</a:t>
            </a:r>
            <a:endParaRPr lang="en-US" altLang="zh-CN" b="0" dirty="0">
              <a:latin typeface="Noto Sans CJK SC Medium" panose="020B0600000000000000" pitchFamily="34" charset="-122"/>
              <a:ea typeface="Noto Sans CJK SC Medium" panose="020B0600000000000000" pitchFamily="34" charset="-122"/>
            </a:endParaRPr>
          </a:p>
          <a:p>
            <a:r>
              <a:rPr lang="zh-CN" altLang="en-US" b="0" dirty="0"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数据移动指令 </a:t>
            </a:r>
            <a:r>
              <a:rPr lang="en-US" altLang="zh-CN" b="0" dirty="0">
                <a:solidFill>
                  <a:schemeClr val="tx2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MFHI MFLO HTHI HTLO</a:t>
            </a:r>
            <a:endParaRPr lang="en-US" altLang="zh-CN" b="0" dirty="0">
              <a:latin typeface="Noto Sans CJK SC Medium" panose="020B0600000000000000" pitchFamily="34" charset="-122"/>
              <a:ea typeface="Noto Sans CJK SC Medium" panose="020B0600000000000000" pitchFamily="34" charset="-122"/>
            </a:endParaRPr>
          </a:p>
          <a:p>
            <a:r>
              <a:rPr lang="zh-CN" altLang="en-US" b="0" dirty="0"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自陷指令 </a:t>
            </a:r>
            <a:r>
              <a:rPr lang="en-US" altLang="zh-CN" b="0" dirty="0">
                <a:solidFill>
                  <a:schemeClr val="tx2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BREAK SYSCALL</a:t>
            </a:r>
            <a:endParaRPr lang="en-US" altLang="zh-CN" b="0" dirty="0">
              <a:latin typeface="Noto Sans CJK SC Medium" panose="020B0600000000000000" pitchFamily="34" charset="-122"/>
              <a:ea typeface="Noto Sans CJK SC Medium" panose="020B0600000000000000" pitchFamily="34" charset="-122"/>
            </a:endParaRPr>
          </a:p>
          <a:p>
            <a:r>
              <a:rPr lang="zh-CN" altLang="en-US" b="0" dirty="0"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访存指令 </a:t>
            </a:r>
            <a:r>
              <a:rPr lang="en-US" altLang="zh-CN" b="0" dirty="0">
                <a:solidFill>
                  <a:schemeClr val="tx2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LB LBU LH LHU LW SR SH SW</a:t>
            </a:r>
            <a:endParaRPr lang="en-US" altLang="zh-CN" b="0" dirty="0">
              <a:latin typeface="Noto Sans CJK SC Medium" panose="020B0600000000000000" pitchFamily="34" charset="-122"/>
              <a:ea typeface="Noto Sans CJK SC Medium" panose="020B0600000000000000" pitchFamily="34" charset="-122"/>
            </a:endParaRPr>
          </a:p>
          <a:p>
            <a:r>
              <a:rPr lang="zh-CN" altLang="en-US" b="0" dirty="0"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特权指令 </a:t>
            </a:r>
            <a:r>
              <a:rPr lang="en-US" altLang="zh-CN" b="0" dirty="0">
                <a:solidFill>
                  <a:schemeClr val="tx2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ERET MFCO MTC0</a:t>
            </a:r>
            <a:endParaRPr lang="en-US" altLang="zh-CN" b="0" dirty="0">
              <a:latin typeface="Noto Sans CJK SC Medium" panose="020B0600000000000000" pitchFamily="34" charset="-122"/>
              <a:ea typeface="Noto Sans CJK SC Medium" panose="020B0600000000000000" pitchFamily="34" charset="-122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39FE47E-650E-492E-8028-4D1A0E66A8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54763" y="1995296"/>
            <a:ext cx="5653087" cy="2643416"/>
          </a:xfrm>
        </p:spPr>
        <p:txBody>
          <a:bodyPr/>
          <a:lstStyle/>
          <a:p>
            <a:r>
              <a:rPr lang="zh-CN" altLang="en-US" dirty="0"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额外实现的 </a:t>
            </a:r>
            <a:r>
              <a:rPr lang="en-US" altLang="zh-CN" dirty="0"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MIPS32 </a:t>
            </a:r>
            <a:r>
              <a:rPr lang="zh-CN" altLang="en-US" dirty="0"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指令</a:t>
            </a:r>
            <a:endParaRPr lang="en-US" altLang="zh-CN" dirty="0">
              <a:latin typeface="Noto Sans CJK SC Medium" panose="020B0600000000000000" pitchFamily="34" charset="-122"/>
              <a:ea typeface="Noto Sans CJK SC Medium" panose="020B0600000000000000" pitchFamily="34" charset="-122"/>
            </a:endParaRPr>
          </a:p>
          <a:p>
            <a:endParaRPr lang="en-US" altLang="zh-CN" dirty="0">
              <a:latin typeface="Noto Sans CJK SC Medium" panose="020B0600000000000000" pitchFamily="34" charset="-122"/>
              <a:ea typeface="Noto Sans CJK SC Medium" panose="020B0600000000000000" pitchFamily="34" charset="-122"/>
            </a:endParaRPr>
          </a:p>
          <a:p>
            <a:r>
              <a:rPr lang="en-US" altLang="zh-CN" b="0" dirty="0">
                <a:solidFill>
                  <a:schemeClr val="tx2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CLO CLZ</a:t>
            </a:r>
          </a:p>
          <a:p>
            <a:r>
              <a:rPr lang="en-US" altLang="zh-CN" b="0" dirty="0">
                <a:solidFill>
                  <a:schemeClr val="tx2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MADD MADDU MSUB SUBU MUL</a:t>
            </a:r>
          </a:p>
          <a:p>
            <a:r>
              <a:rPr lang="en-US" altLang="zh-CN" b="0" dirty="0">
                <a:solidFill>
                  <a:schemeClr val="tx2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MOVN MOVZ</a:t>
            </a:r>
          </a:p>
          <a:p>
            <a:r>
              <a:rPr lang="en-US" altLang="zh-CN" b="0" dirty="0">
                <a:solidFill>
                  <a:schemeClr val="tx2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PREF SYSC WAIT</a:t>
            </a:r>
          </a:p>
          <a:p>
            <a:r>
              <a:rPr lang="en-US" altLang="zh-CN" b="0" dirty="0">
                <a:solidFill>
                  <a:schemeClr val="tx2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LWL LWR SWL SWR</a:t>
            </a:r>
          </a:p>
          <a:p>
            <a:r>
              <a:rPr lang="en-US" altLang="zh-CN" b="0" dirty="0">
                <a:solidFill>
                  <a:schemeClr val="tx2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CACHE</a:t>
            </a:r>
            <a:endParaRPr lang="zh-CN" altLang="en-US" b="0" dirty="0">
              <a:solidFill>
                <a:schemeClr val="tx2"/>
              </a:solidFill>
              <a:latin typeface="Noto Sans CJK SC Medium" panose="020B0600000000000000" pitchFamily="34" charset="-122"/>
              <a:ea typeface="Noto Sans CJK SC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040676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Contents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8" y="2287215"/>
            <a:ext cx="3914774" cy="3862387"/>
          </a:xfrm>
        </p:spPr>
        <p:txBody>
          <a:bodyPr/>
          <a:lstStyle/>
          <a:p>
            <a:pPr>
              <a:lnSpc>
                <a:spcPct val="250000"/>
              </a:lnSpc>
            </a:pPr>
            <a:r>
              <a:rPr lang="en-US" sz="2400" dirty="0"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##	</a:t>
            </a:r>
            <a:r>
              <a:rPr lang="zh-CN" altLang="en-US" sz="2400" dirty="0">
                <a:solidFill>
                  <a:schemeClr val="tx1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处理器设计</a:t>
            </a:r>
            <a:endParaRPr lang="en-US" sz="2400" dirty="0">
              <a:solidFill>
                <a:schemeClr val="tx1"/>
              </a:solidFill>
              <a:latin typeface="Noto Sans CJK SC Medium" panose="020B0600000000000000" pitchFamily="34" charset="-122"/>
              <a:ea typeface="Noto Sans CJK SC Medium" panose="020B0600000000000000" pitchFamily="34" charset="-122"/>
            </a:endParaRPr>
          </a:p>
          <a:p>
            <a:pPr>
              <a:lnSpc>
                <a:spcPct val="250000"/>
              </a:lnSpc>
            </a:pPr>
            <a:r>
              <a:rPr lang="en-US" sz="2400" dirty="0"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##	</a:t>
            </a:r>
            <a:r>
              <a:rPr lang="zh-CN" altLang="en-US" sz="2400" dirty="0">
                <a:solidFill>
                  <a:schemeClr val="tx1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系统软件</a:t>
            </a:r>
            <a:endParaRPr lang="en-US" sz="2400" dirty="0">
              <a:solidFill>
                <a:schemeClr val="tx1"/>
              </a:solidFill>
              <a:latin typeface="Noto Sans CJK SC Medium" panose="020B0600000000000000" pitchFamily="34" charset="-122"/>
              <a:ea typeface="Noto Sans CJK SC Medium" panose="020B0600000000000000" pitchFamily="34" charset="-122"/>
            </a:endParaRPr>
          </a:p>
          <a:p>
            <a:pPr>
              <a:lnSpc>
                <a:spcPct val="250000"/>
              </a:lnSpc>
            </a:pPr>
            <a:r>
              <a:rPr lang="en-US" sz="2400" dirty="0"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##	</a:t>
            </a:r>
            <a:r>
              <a:rPr lang="zh-CN" altLang="en-US" sz="2400" dirty="0">
                <a:solidFill>
                  <a:schemeClr val="tx1"/>
                </a:solidFill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总结</a:t>
            </a:r>
            <a:endParaRPr lang="en-US" sz="2400" dirty="0">
              <a:solidFill>
                <a:schemeClr val="tx1"/>
              </a:solidFill>
              <a:latin typeface="Noto Sans CJK SC Medium" panose="020B0600000000000000" pitchFamily="34" charset="-122"/>
              <a:ea typeface="Noto Sans CJK SC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823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93A3858-109C-4ED1-9F35-E1954E9A3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总结：实现的 </a:t>
            </a:r>
            <a:r>
              <a:rPr lang="en-US" altLang="zh-CN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CP0 </a:t>
            </a:r>
            <a:r>
              <a:rPr lang="zh-CN" altLang="en-US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寄存器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36C123E-8EC8-4557-8ED1-F4E1F872B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875198"/>
              </p:ext>
            </p:extLst>
          </p:nvPr>
        </p:nvGraphicFramePr>
        <p:xfrm>
          <a:off x="2016782" y="1358537"/>
          <a:ext cx="8429897" cy="5300642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025258">
                  <a:extLst>
                    <a:ext uri="{9D8B030D-6E8A-4147-A177-3AD203B41FA5}">
                      <a16:colId xmlns:a16="http://schemas.microsoft.com/office/drawing/2014/main" val="2185745590"/>
                    </a:ext>
                  </a:extLst>
                </a:gridCol>
                <a:gridCol w="781148">
                  <a:extLst>
                    <a:ext uri="{9D8B030D-6E8A-4147-A177-3AD203B41FA5}">
                      <a16:colId xmlns:a16="http://schemas.microsoft.com/office/drawing/2014/main" val="1920135001"/>
                    </a:ext>
                  </a:extLst>
                </a:gridCol>
                <a:gridCol w="1058397">
                  <a:extLst>
                    <a:ext uri="{9D8B030D-6E8A-4147-A177-3AD203B41FA5}">
                      <a16:colId xmlns:a16="http://schemas.microsoft.com/office/drawing/2014/main" val="2968814829"/>
                    </a:ext>
                  </a:extLst>
                </a:gridCol>
                <a:gridCol w="5565094">
                  <a:extLst>
                    <a:ext uri="{9D8B030D-6E8A-4147-A177-3AD203B41FA5}">
                      <a16:colId xmlns:a16="http://schemas.microsoft.com/office/drawing/2014/main" val="1150036308"/>
                    </a:ext>
                  </a:extLst>
                </a:gridCol>
              </a:tblGrid>
              <a:tr h="29607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寄存器号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Sel.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名称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描述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extLst>
                  <a:ext uri="{0D108BD9-81ED-4DB2-BD59-A6C34878D82A}">
                    <a16:rowId xmlns:a16="http://schemas.microsoft.com/office/drawing/2014/main" val="2306416826"/>
                  </a:ext>
                </a:extLst>
              </a:tr>
              <a:tr h="2960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Index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Index into the TLB array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extLst>
                  <a:ext uri="{0D108BD9-81ED-4DB2-BD59-A6C34878D82A}">
                    <a16:rowId xmlns:a16="http://schemas.microsoft.com/office/drawing/2014/main" val="1473023318"/>
                  </a:ext>
                </a:extLst>
              </a:tr>
              <a:tr h="2960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Random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Randomly generated index into the TLB array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extLst>
                  <a:ext uri="{0D108BD9-81ED-4DB2-BD59-A6C34878D82A}">
                    <a16:rowId xmlns:a16="http://schemas.microsoft.com/office/drawing/2014/main" val="453334962"/>
                  </a:ext>
                </a:extLst>
              </a:tr>
              <a:tr h="42978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EntryLo0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Low-order portion of the TLB entry for even-numbered virtual pages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extLst>
                  <a:ext uri="{0D108BD9-81ED-4DB2-BD59-A6C34878D82A}">
                    <a16:rowId xmlns:a16="http://schemas.microsoft.com/office/drawing/2014/main" val="3225750395"/>
                  </a:ext>
                </a:extLst>
              </a:tr>
              <a:tr h="42978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3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EntryLo1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Low-order portion of the TLB entry for odd-numbered virtual pages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extLst>
                  <a:ext uri="{0D108BD9-81ED-4DB2-BD59-A6C34878D82A}">
                    <a16:rowId xmlns:a16="http://schemas.microsoft.com/office/drawing/2014/main" val="2183018885"/>
                  </a:ext>
                </a:extLst>
              </a:tr>
              <a:tr h="2960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Context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Pointer to page table entry in memory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extLst>
                  <a:ext uri="{0D108BD9-81ED-4DB2-BD59-A6C34878D82A}">
                    <a16:rowId xmlns:a16="http://schemas.microsoft.com/office/drawing/2014/main" val="48554262"/>
                  </a:ext>
                </a:extLst>
              </a:tr>
              <a:tr h="2960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Wired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Controls the number of fixed (“wired”) TLB entries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extLst>
                  <a:ext uri="{0D108BD9-81ED-4DB2-BD59-A6C34878D82A}">
                    <a16:rowId xmlns:a16="http://schemas.microsoft.com/office/drawing/2014/main" val="359613634"/>
                  </a:ext>
                </a:extLst>
              </a:tr>
              <a:tr h="2960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BadVAddr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Reports the address for the most recent address-related exception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extLst>
                  <a:ext uri="{0D108BD9-81ED-4DB2-BD59-A6C34878D82A}">
                    <a16:rowId xmlns:a16="http://schemas.microsoft.com/office/drawing/2014/main" val="1827905804"/>
                  </a:ext>
                </a:extLst>
              </a:tr>
              <a:tr h="2960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Count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Processor cycle count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extLst>
                  <a:ext uri="{0D108BD9-81ED-4DB2-BD59-A6C34878D82A}">
                    <a16:rowId xmlns:a16="http://schemas.microsoft.com/office/drawing/2014/main" val="1810560396"/>
                  </a:ext>
                </a:extLst>
              </a:tr>
              <a:tr h="2960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EntryHi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High-order portion of the TLB entry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extLst>
                  <a:ext uri="{0D108BD9-81ED-4DB2-BD59-A6C34878D82A}">
                    <a16:rowId xmlns:a16="http://schemas.microsoft.com/office/drawing/2014/main" val="1858961654"/>
                  </a:ext>
                </a:extLst>
              </a:tr>
              <a:tr h="2960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Compare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Timer interrupt control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extLst>
                  <a:ext uri="{0D108BD9-81ED-4DB2-BD59-A6C34878D82A}">
                    <a16:rowId xmlns:a16="http://schemas.microsoft.com/office/drawing/2014/main" val="2233662509"/>
                  </a:ext>
                </a:extLst>
              </a:tr>
              <a:tr h="2960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Status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Processor status and control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extLst>
                  <a:ext uri="{0D108BD9-81ED-4DB2-BD59-A6C34878D82A}">
                    <a16:rowId xmlns:a16="http://schemas.microsoft.com/office/drawing/2014/main" val="1164676159"/>
                  </a:ext>
                </a:extLst>
              </a:tr>
              <a:tr h="2960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Cause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Cause of last general exception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extLst>
                  <a:ext uri="{0D108BD9-81ED-4DB2-BD59-A6C34878D82A}">
                    <a16:rowId xmlns:a16="http://schemas.microsoft.com/office/drawing/2014/main" val="4294184420"/>
                  </a:ext>
                </a:extLst>
              </a:tr>
              <a:tr h="2960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EPC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Program counter at last exception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extLst>
                  <a:ext uri="{0D108BD9-81ED-4DB2-BD59-A6C34878D82A}">
                    <a16:rowId xmlns:a16="http://schemas.microsoft.com/office/drawing/2014/main" val="3319525343"/>
                  </a:ext>
                </a:extLst>
              </a:tr>
              <a:tr h="2960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PRId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Processor identification and revision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extLst>
                  <a:ext uri="{0D108BD9-81ED-4DB2-BD59-A6C34878D82A}">
                    <a16:rowId xmlns:a16="http://schemas.microsoft.com/office/drawing/2014/main" val="1394391321"/>
                  </a:ext>
                </a:extLst>
              </a:tr>
              <a:tr h="2960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Config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Configuration register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extLst>
                  <a:ext uri="{0D108BD9-81ED-4DB2-BD59-A6C34878D82A}">
                    <a16:rowId xmlns:a16="http://schemas.microsoft.com/office/drawing/2014/main" val="759755670"/>
                  </a:ext>
                </a:extLst>
              </a:tr>
              <a:tr h="2960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Config1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Configuration register 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Noto Sans CJK SC Medium" panose="020B0600000000000000" pitchFamily="34" charset="-122"/>
                        <a:ea typeface="Noto Sans CJK SC Medium" panose="020B0600000000000000" pitchFamily="34" charset="-122"/>
                      </a:endParaRPr>
                    </a:p>
                  </a:txBody>
                  <a:tcPr marL="9764" marR="9764" marT="9764" marB="0" anchor="ctr"/>
                </a:tc>
                <a:extLst>
                  <a:ext uri="{0D108BD9-81ED-4DB2-BD59-A6C34878D82A}">
                    <a16:rowId xmlns:a16="http://schemas.microsoft.com/office/drawing/2014/main" val="1824068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081764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5137" y="4590956"/>
            <a:ext cx="6025310" cy="135421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sz="4400" b="1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谢谢，</a:t>
            </a:r>
            <a:br>
              <a:rPr lang="en-US" altLang="zh-CN" sz="4400" b="1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</a:br>
            <a:r>
              <a:rPr lang="zh-CN" altLang="en-US" sz="4400" b="1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请各位专家评委指教。</a:t>
            </a:r>
            <a:endParaRPr lang="en-US" sz="4400" b="1" dirty="0"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</p:txBody>
      </p:sp>
      <p:pic>
        <p:nvPicPr>
          <p:cNvPr id="8" name="MS logo gray - EMF">
            <a:extLst>
              <a:ext uri="{FF2B5EF4-FFF2-40B4-BE49-F238E27FC236}">
                <a16:creationId xmlns:a16="http://schemas.microsoft.com/office/drawing/2014/main" id="{5830EAE7-FD48-43C3-B0C9-F64C9A76E4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51" t="22492" r="30753" b="23964"/>
          <a:stretch/>
        </p:blipFill>
        <p:spPr bwMode="black">
          <a:xfrm>
            <a:off x="465137" y="265001"/>
            <a:ext cx="567740" cy="5968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28AA2DA-3D67-4D26-BFFB-7A7793A20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602" y="291619"/>
            <a:ext cx="2116836" cy="59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2458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B30C329-99D3-4149-B88D-326F6D621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2359" y="3158107"/>
            <a:ext cx="3371756" cy="678310"/>
          </a:xfrm>
        </p:spPr>
        <p:txBody>
          <a:bodyPr/>
          <a:lstStyle/>
          <a:p>
            <a:r>
              <a:rPr lang="zh-CN" altLang="en-US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处理器设计</a:t>
            </a:r>
          </a:p>
        </p:txBody>
      </p:sp>
    </p:spTree>
    <p:extLst>
      <p:ext uri="{BB962C8B-B14F-4D97-AF65-F5344CB8AC3E}">
        <p14:creationId xmlns:p14="http://schemas.microsoft.com/office/powerpoint/2010/main" val="85410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3EAC1CDE-E086-4FB2-956D-2725425A71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 dpi="0" rotWithShape="1">
            <a:blip r:embed="rId2"/>
            <a:srcRect/>
            <a:stretch>
              <a:fillRect l="14043" r="14043"/>
            </a:stretch>
          </a:blipFill>
        </p:spPr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276D7A86-9296-4748-857C-5A0696AA81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rcRect/>
            <a:stretch>
              <a:fillRect l="13632" r="14236"/>
            </a:stretch>
          </a:blipFill>
        </p:spPr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CE3DCCDC-85E8-4832-8D96-C9AA42A79E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rcRect/>
            <a:stretch>
              <a:fillRect l="14153" r="14025"/>
            </a:stretch>
          </a:blipFill>
        </p:spPr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F578387A-7DB1-46D7-9875-235446414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处理器设计：特点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293D5D9A-C368-4CD4-9BFF-3B25B314C6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5026024"/>
            <a:ext cx="3690937" cy="230832"/>
          </a:xfrm>
        </p:spPr>
        <p:txBody>
          <a:bodyPr/>
          <a:lstStyle/>
          <a:p>
            <a:pPr algn="ctr"/>
            <a:r>
              <a:rPr lang="zh-CN" altLang="en-US" sz="1600" b="0" dirty="0"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顺序双发射结构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8C986763-20E9-47E6-B058-2663BD9831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6263" y="5026024"/>
            <a:ext cx="3690937" cy="230832"/>
          </a:xfrm>
        </p:spPr>
        <p:txBody>
          <a:bodyPr/>
          <a:lstStyle/>
          <a:p>
            <a:pPr algn="ctr"/>
            <a:r>
              <a:rPr lang="zh-CN" altLang="en-US" sz="1600" dirty="0"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取指</a:t>
            </a:r>
            <a:r>
              <a:rPr lang="en-US" altLang="zh-CN" sz="1600" dirty="0"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-</a:t>
            </a:r>
            <a:r>
              <a:rPr lang="zh-CN" altLang="en-US" sz="1600" dirty="0"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执行分离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1274A292-5755-4C4B-82A3-E58EAAA92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07388" y="5026024"/>
            <a:ext cx="3690937" cy="230832"/>
          </a:xfrm>
        </p:spPr>
        <p:txBody>
          <a:bodyPr/>
          <a:lstStyle/>
          <a:p>
            <a:pPr algn="ctr"/>
            <a:r>
              <a:rPr lang="zh-CN" altLang="en-US" sz="1600" dirty="0">
                <a:latin typeface="Noto Sans CJK SC Medium" panose="020B0600000000000000" pitchFamily="34" charset="-122"/>
                <a:ea typeface="Noto Sans CJK SC Medium" panose="020B0600000000000000" pitchFamily="34" charset="-122"/>
              </a:rPr>
              <a:t>写缓冲</a:t>
            </a:r>
          </a:p>
        </p:txBody>
      </p:sp>
    </p:spTree>
    <p:extLst>
      <p:ext uri="{BB962C8B-B14F-4D97-AF65-F5344CB8AC3E}">
        <p14:creationId xmlns:p14="http://schemas.microsoft.com/office/powerpoint/2010/main" val="2250420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F47A1271-B1AD-4E49-AB72-CFFBC2181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r>
              <a:rPr lang="zh-CN" altLang="en-US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处理器设计：流水线结构</a:t>
            </a: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55F2B8B-D639-48C7-9DEE-951F7D752C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9763693"/>
              </p:ext>
            </p:extLst>
          </p:nvPr>
        </p:nvGraphicFramePr>
        <p:xfrm>
          <a:off x="418597" y="1354931"/>
          <a:ext cx="11730272" cy="4899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4" name="Visio" r:id="rId3" imgW="17602413" imgH="7345664" progId="Visio.Drawing.15">
                  <p:embed/>
                </p:oleObj>
              </mc:Choice>
              <mc:Fallback>
                <p:oleObj name="Visio" r:id="rId3" imgW="17602413" imgH="734566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8597" y="1354931"/>
                        <a:ext cx="11730272" cy="4899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979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24A33A60-D13C-4281-9E29-A1BF09833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处理器设计：指令调度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374C7B88-4F6A-46C5-ADED-3A530C81FC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2048192"/>
            <a:ext cx="5421856" cy="411163"/>
          </a:xfrm>
        </p:spPr>
        <p:txBody>
          <a:bodyPr/>
          <a:lstStyle/>
          <a:p>
            <a:r>
              <a:rPr lang="zh-CN" altLang="en-US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指令缓冲队列与解码器配合双发射引擎完成调度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2967343E-3737-4C92-94D8-4194CB1427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492128"/>
            <a:ext cx="5421855" cy="3280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实时检测指令缓冲队列内的前两条指令</a:t>
            </a:r>
            <a:endParaRPr lang="en-US" altLang="zh-CN" sz="1800" dirty="0"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两条指令间存在真相关时，单发射</a:t>
            </a:r>
            <a:endParaRPr lang="en-US" altLang="zh-CN" sz="1800" dirty="0"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任一指令为特权指令时，单发射</a:t>
            </a:r>
            <a:endParaRPr lang="en-US" altLang="zh-CN" sz="1800" dirty="0"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任一指令为乘除法相关指令时，单发射</a:t>
            </a:r>
            <a:endParaRPr lang="en-US" altLang="zh-CN" sz="1800" dirty="0"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任一指令为访存指令时候，单发射</a:t>
            </a:r>
            <a:endParaRPr lang="en-US" altLang="zh-CN" sz="1800" dirty="0"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流水线阻塞，不发射</a:t>
            </a:r>
            <a:endParaRPr lang="en-US" altLang="zh-CN" sz="1800" dirty="0"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其余情况为双发射</a:t>
            </a:r>
            <a:endParaRPr lang="en-US" altLang="zh-CN" sz="1800" dirty="0"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800" dirty="0"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7797108E-A0A5-43F3-B716-32B84415E7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710291"/>
              </p:ext>
            </p:extLst>
          </p:nvPr>
        </p:nvGraphicFramePr>
        <p:xfrm>
          <a:off x="7378953" y="2253773"/>
          <a:ext cx="3276600" cy="326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8" name="Visio" r:id="rId3" imgW="3276529" imgH="3261565" progId="Visio.Drawing.15">
                  <p:embed/>
                </p:oleObj>
              </mc:Choice>
              <mc:Fallback>
                <p:oleObj name="Visio" r:id="rId3" imgW="3276529" imgH="326156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78953" y="2253773"/>
                        <a:ext cx="3276600" cy="3262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539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DAED3E-AEA4-4E6E-A1BB-F0B5A4D98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处理器设计：指令缓存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1EA04E-4C15-43C0-8FCB-B5722BAC54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9" y="1846217"/>
            <a:ext cx="4853622" cy="286450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8 KB </a:t>
            </a:r>
            <a:r>
              <a:rPr lang="zh-CN" altLang="en-US" sz="18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直接映射指令缓存</a:t>
            </a:r>
            <a:endParaRPr lang="en-US" altLang="zh-CN" sz="1800" dirty="0"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行大小 </a:t>
            </a:r>
            <a:r>
              <a:rPr lang="en-US" altLang="zh-CN" sz="18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64 </a:t>
            </a:r>
            <a:r>
              <a:rPr lang="zh-CN" altLang="en-US" sz="18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字节（</a:t>
            </a:r>
            <a:r>
              <a:rPr lang="en-US" altLang="zh-CN" sz="18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16 </a:t>
            </a:r>
            <a:r>
              <a:rPr lang="zh-CN" altLang="en-US" sz="18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条指令）</a:t>
            </a:r>
            <a:endParaRPr lang="en-US" altLang="zh-CN" sz="1800" dirty="0"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最大限度利用 </a:t>
            </a:r>
            <a:r>
              <a:rPr lang="en-US" altLang="zh-CN" sz="18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AXI3 </a:t>
            </a:r>
            <a:r>
              <a:rPr lang="zh-CN" altLang="en-US" sz="18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协议的猝发传输特性</a:t>
            </a:r>
            <a:endParaRPr lang="en-US" altLang="zh-CN" sz="1800" dirty="0"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采用 </a:t>
            </a:r>
            <a:r>
              <a:rPr lang="en-US" altLang="zh-CN" sz="18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Xilinx </a:t>
            </a:r>
            <a:r>
              <a:rPr lang="en-US" altLang="zh-CN" sz="1800" dirty="0" err="1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LogiCORE</a:t>
            </a:r>
            <a:r>
              <a:rPr lang="en-US" altLang="zh-CN" sz="18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™ IP Distributed Memory Generator </a:t>
            </a:r>
            <a:r>
              <a:rPr lang="zh-CN" altLang="en-US" sz="18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实现，单周期内返回数据</a:t>
            </a:r>
            <a:endParaRPr lang="en-US" altLang="zh-CN" sz="1800" dirty="0"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一次命中最多可以返回两条指令</a:t>
            </a:r>
            <a:endParaRPr lang="en-US" altLang="zh-CN" sz="1800" dirty="0"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支持 </a:t>
            </a:r>
            <a:r>
              <a:rPr lang="en-US" altLang="zh-CN" sz="18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CACHE </a:t>
            </a:r>
            <a:r>
              <a:rPr lang="zh-CN" altLang="en-US" sz="18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控制指令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6BF15EE-30BD-4C50-89A1-8D40B9527D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991479"/>
              </p:ext>
            </p:extLst>
          </p:nvPr>
        </p:nvGraphicFramePr>
        <p:xfrm>
          <a:off x="8086545" y="2495549"/>
          <a:ext cx="1889125" cy="200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8" name="Visio" r:id="rId3" imgW="1889618" imgH="2004099" progId="Visio.Drawing.15">
                  <p:embed/>
                </p:oleObj>
              </mc:Choice>
              <mc:Fallback>
                <p:oleObj name="Visio" r:id="rId3" imgW="1889618" imgH="200409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86545" y="2495549"/>
                        <a:ext cx="1889125" cy="2003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453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DAED3E-AEA4-4E6E-A1BB-F0B5A4D98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处理器设计：数据缓存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1EA04E-4C15-43C0-8FCB-B5722BAC54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9" y="1846217"/>
            <a:ext cx="4853622" cy="286450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8 KB </a:t>
            </a:r>
            <a:r>
              <a:rPr lang="zh-CN" altLang="en-US" sz="18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直接映射数据缓存</a:t>
            </a:r>
            <a:endParaRPr lang="en-US" altLang="zh-CN" sz="1800" dirty="0"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行大小 </a:t>
            </a:r>
            <a:r>
              <a:rPr lang="en-US" altLang="zh-CN" sz="18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64 </a:t>
            </a:r>
            <a:r>
              <a:rPr lang="zh-CN" altLang="en-US" sz="18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字节</a:t>
            </a:r>
            <a:endParaRPr lang="en-US" altLang="zh-CN" sz="1800" dirty="0"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最大限度利用 </a:t>
            </a:r>
            <a:r>
              <a:rPr lang="en-US" altLang="zh-CN" sz="18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AXI3 </a:t>
            </a:r>
            <a:r>
              <a:rPr lang="zh-CN" altLang="en-US" sz="18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协议的猝发传输特性</a:t>
            </a:r>
            <a:endParaRPr lang="en-US" altLang="zh-CN" sz="1800" dirty="0"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采用 </a:t>
            </a:r>
            <a:r>
              <a:rPr lang="en-US" altLang="zh-CN" sz="18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Xilinx </a:t>
            </a:r>
            <a:r>
              <a:rPr lang="en-US" altLang="zh-CN" sz="1800" dirty="0" err="1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LogiCORE</a:t>
            </a:r>
            <a:r>
              <a:rPr lang="en-US" altLang="zh-CN" sz="18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™ IP Distributed Memory Generator </a:t>
            </a:r>
            <a:r>
              <a:rPr lang="zh-CN" altLang="en-US" sz="18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实现，单周期内返回数据</a:t>
            </a:r>
            <a:endParaRPr lang="en-US" altLang="zh-CN" sz="1800" dirty="0"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一次命中最多处理一条读 </a:t>
            </a:r>
            <a:r>
              <a:rPr lang="en-US" altLang="zh-CN" sz="18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/ </a:t>
            </a:r>
            <a:r>
              <a:rPr lang="zh-CN" altLang="en-US" sz="18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写请求</a:t>
            </a:r>
            <a:endParaRPr lang="en-US" altLang="zh-CN" sz="1800" dirty="0"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支持 </a:t>
            </a:r>
            <a:r>
              <a:rPr lang="en-US" altLang="zh-CN" sz="18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CACHE </a:t>
            </a:r>
            <a:r>
              <a:rPr lang="zh-CN" altLang="en-US" sz="18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控制指令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6BF15EE-30BD-4C50-89A1-8D40B9527D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1372302"/>
              </p:ext>
            </p:extLst>
          </p:nvPr>
        </p:nvGraphicFramePr>
        <p:xfrm>
          <a:off x="8086545" y="2495549"/>
          <a:ext cx="1889125" cy="200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9" name="Visio" r:id="rId3" imgW="1889618" imgH="2004099" progId="Visio.Drawing.15">
                  <p:embed/>
                </p:oleObj>
              </mc:Choice>
              <mc:Fallback>
                <p:oleObj name="Visio" r:id="rId3" imgW="1889618" imgH="2004099" progId="Visio.Drawing.15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6BF15EE-30BD-4C50-89A1-8D40B9527D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86545" y="2495549"/>
                        <a:ext cx="1889125" cy="2003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489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DAED3E-AEA4-4E6E-A1BB-F0B5A4D98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处理器设计：写缓冲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1EA04E-4C15-43C0-8FCB-B5722BAC54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9" y="1846217"/>
            <a:ext cx="4853622" cy="244900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减少写入造成的流水线暂停</a:t>
            </a:r>
            <a:endParaRPr lang="en-US" altLang="zh-CN" sz="1800" dirty="0"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实现为 </a:t>
            </a:r>
            <a:r>
              <a:rPr lang="en-US" altLang="zh-CN" sz="18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FIFO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由数据缓存控制器一并管理</a:t>
            </a:r>
            <a:endParaRPr lang="en-US" altLang="zh-CN" sz="1800" dirty="0"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队列未满时单周期内即可完成写入操作</a:t>
            </a:r>
            <a:endParaRPr lang="en-US" altLang="zh-CN" sz="1800" dirty="0"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任何读请求都会在之前的写入操作完成后开始执行</a:t>
            </a:r>
            <a:endParaRPr lang="en-US" altLang="zh-CN" sz="1800" dirty="0"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FE135ED8-65C1-4988-BF07-F0AA8ADCF9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0717097"/>
              </p:ext>
            </p:extLst>
          </p:nvPr>
        </p:nvGraphicFramePr>
        <p:xfrm>
          <a:off x="8344444" y="2489328"/>
          <a:ext cx="1373325" cy="2009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0" name="Visio" r:id="rId3" imgW="1081969" imgH="1584944" progId="Visio.Drawing.15">
                  <p:embed/>
                </p:oleObj>
              </mc:Choice>
              <mc:Fallback>
                <p:oleObj name="Visio" r:id="rId3" imgW="1081969" imgH="158494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44444" y="2489328"/>
                        <a:ext cx="1373325" cy="20096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413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60E49DB-0E46-4E26-802D-8B7134C2F338}" vid="{2A6A2BA9-42FB-431E-81C9-3FE614E59D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330841A-A209-44E7-824E-9DDB4DE0DC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630a2e83-186a-4a0f-ab27-bee8a8096abc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365 主题模板</Template>
  <TotalTime>1129</TotalTime>
  <Words>1102</Words>
  <Application>Microsoft Office PowerPoint</Application>
  <PresentationFormat>自定义</PresentationFormat>
  <Paragraphs>287</Paragraphs>
  <Slides>21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Noto Sans CJK SC Bold</vt:lpstr>
      <vt:lpstr>Noto Sans CJK SC Medium</vt:lpstr>
      <vt:lpstr>Noto Sans CJK SC Regular</vt:lpstr>
      <vt:lpstr>宋体</vt:lpstr>
      <vt:lpstr>Arial</vt:lpstr>
      <vt:lpstr>Segoe UI</vt:lpstr>
      <vt:lpstr>Segoe UI Light</vt:lpstr>
      <vt:lpstr>Segoe UI Semibold</vt:lpstr>
      <vt:lpstr>Wingdings</vt:lpstr>
      <vt:lpstr>Office 365 PPT Template - 2017</vt:lpstr>
      <vt:lpstr>Visio</vt:lpstr>
      <vt:lpstr>计算机系统能力培养大赛 决赛答辩</vt:lpstr>
      <vt:lpstr>Contents</vt:lpstr>
      <vt:lpstr>处理器设计</vt:lpstr>
      <vt:lpstr>处理器设计：特点</vt:lpstr>
      <vt:lpstr>处理器设计：流水线结构</vt:lpstr>
      <vt:lpstr>处理器设计：指令调度</vt:lpstr>
      <vt:lpstr>处理器设计：指令缓存</vt:lpstr>
      <vt:lpstr>处理器设计：数据缓存</vt:lpstr>
      <vt:lpstr>处理器设计：写缓冲</vt:lpstr>
      <vt:lpstr>处理器设计：TLB</vt:lpstr>
      <vt:lpstr>处理器设计：优化</vt:lpstr>
      <vt:lpstr>处理器设计：性能测试结果@100MHz</vt:lpstr>
      <vt:lpstr>系统软件</vt:lpstr>
      <vt:lpstr>系统软件：PMON</vt:lpstr>
      <vt:lpstr>系统软件：uCore</vt:lpstr>
      <vt:lpstr>系统软件：Linux</vt:lpstr>
      <vt:lpstr>总结</vt:lpstr>
      <vt:lpstr>总结：时间线</vt:lpstr>
      <vt:lpstr>总结：实现的指令</vt:lpstr>
      <vt:lpstr>总结：实现的 CP0 寄存器</vt:lpstr>
      <vt:lpstr>谢谢， 请各位专家评委指教。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 365 presentation title or event name</dc:title>
  <dc:subject>&lt;Speech title here&gt;</dc:subject>
  <dc:creator>Yunxuan Liu (Chinasoft International)</dc:creator>
  <cp:keywords/>
  <dc:description>Template: Angela Powell; ZUM Communications
Formatting: 
Audience Type:</dc:description>
  <cp:lastModifiedBy>Maxpicca</cp:lastModifiedBy>
  <cp:revision>85</cp:revision>
  <dcterms:created xsi:type="dcterms:W3CDTF">2019-06-18T09:53:28Z</dcterms:created>
  <dcterms:modified xsi:type="dcterms:W3CDTF">2021-12-31T04:31:05Z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Owner">
    <vt:lpwstr>v-yunxl@microsoft.com</vt:lpwstr>
  </property>
  <property fmtid="{D5CDD505-2E9C-101B-9397-08002B2CF9AE}" pid="14" name="MSIP_Label_f42aa342-8706-4288-bd11-ebb85995028c_SetDate">
    <vt:lpwstr>2019-06-18T09:53:42.5757719Z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Application">
    <vt:lpwstr>Microsoft Azure Information Protection</vt:lpwstr>
  </property>
  <property fmtid="{D5CDD505-2E9C-101B-9397-08002B2CF9AE}" pid="17" name="MSIP_Label_f42aa342-8706-4288-bd11-ebb85995028c_ActionId">
    <vt:lpwstr>ce81c425-0162-492d-8036-b7ab6bef41c9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